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322" r:id="rId6"/>
    <p:sldId id="323" r:id="rId7"/>
    <p:sldId id="314" r:id="rId8"/>
    <p:sldId id="324" r:id="rId9"/>
    <p:sldId id="325" r:id="rId10"/>
    <p:sldId id="326" r:id="rId11"/>
    <p:sldId id="312" r:id="rId12"/>
    <p:sldId id="303" r:id="rId13"/>
    <p:sldId id="315" r:id="rId14"/>
    <p:sldId id="329" r:id="rId15"/>
    <p:sldId id="317" r:id="rId16"/>
    <p:sldId id="327" r:id="rId17"/>
    <p:sldId id="301" r:id="rId18"/>
    <p:sldId id="328" r:id="rId19"/>
    <p:sldId id="316" r:id="rId20"/>
    <p:sldId id="313" r:id="rId21"/>
    <p:sldId id="307" r:id="rId22"/>
    <p:sldId id="310" r:id="rId23"/>
    <p:sldId id="288" r:id="rId24"/>
    <p:sldId id="319" r:id="rId25"/>
    <p:sldId id="318" r:id="rId26"/>
    <p:sldId id="320" r:id="rId27"/>
    <p:sldId id="330" r:id="rId28"/>
    <p:sldId id="3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8850" y="980728"/>
            <a:ext cx="6462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міському рівні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Методичне об'єднання вихователів середніх груп ДНЗ міста (вересень, 2018)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Заняття з досвіду роботи на педагогічній майстерні «Творча реалізація педагогічних ідей В.Сухомлинського» для вихователів ДНЗ міста (жовтень 2018, на базі ДНЗ №1)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Методичне об'єднання вихователів І молодших груп ДНЗ міста (листопад, 2018)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Виступ з досвіду роботи на семінарі керівників ДНЗ міста «Організація партнерських стосунків у роботі з батьками» (листопад 2018, на базі ДНЗ № 33)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Семінар практичних психологів «Батьківсько-дитячі відносини як основа формування картин світу у дошкільників» (грудень, 2018)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Практикум для вихователів ДНЗ з навчання дітей фінансової грамотності «Впровадження Нідерландської програми з основ соціальної та фінансової освіти дітей дошкільного віку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Афлатот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»» (квітень, 2019)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0057" y="188640"/>
            <a:ext cx="66247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 О.А. «Горизонти творчості. Нетрадиційні техніки малювання в дитсадку», журнал «Дитячий садок. Управління», липень, 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Авраменко О. С. Заняття з англійської мови - журнал «Дитячий садок» № 9/2018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Гуцаленко Н.В., Куровська Н.А. Майстер-клас з елементами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«Окрім пензля та олівця», журнал «Дитячий садок. Управління», червень, 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Заняття для дітей молодшого дошкільного віку «Де ти Білочка живеш?» - журнал  «Фантазії вихователя» № 9/2018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місцевих 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«Маленькі казкарі. Пригоди Жабенятка та його друзів» - газета «Всесвіт»; вересень, № 39, 2018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Ільченко А.І. «Навчалися дошкільнята», газета «Вісник Первомайська», грудень, № 93, 2018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А.І. «Маленькі казкарі. Новорічна казка» - газета «Всесвіт»; січень, № 4, 2019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публікацій на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7060814" y="5380812"/>
            <a:ext cx="2115205" cy="13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´Ð¸ÑÑÑÐ¸Ð¹ ÑÐ°Ð´Ð¾Ðº Ð³Ð°Ð·Ðµ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8347" b="11329"/>
          <a:stretch/>
        </p:blipFill>
        <p:spPr bwMode="auto">
          <a:xfrm rot="19808982">
            <a:off x="665994" y="3042001"/>
            <a:ext cx="1780094" cy="2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3898726" y="756097"/>
            <a:ext cx="5003386" cy="33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ДНЗ\фото_2015\выставка_спорт_розв\20150924_134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5987"/>
            <a:ext cx="3947931" cy="236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484784"/>
            <a:ext cx="6735312" cy="4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198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усних звернення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07" y="1628800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педагогічні ради,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Видано наказів: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88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88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кадрової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адміністративно-господарської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Відвідано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занять,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розваг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свят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режимних моментів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9326">
            <a:off x="1171824" y="3438493"/>
            <a:ext cx="2095363" cy="29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215">
            <a:off x="4954852" y="3988320"/>
            <a:ext cx="2680975" cy="24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243">
            <a:off x="2764784" y="1624077"/>
            <a:ext cx="1968834" cy="27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319">
            <a:off x="4896399" y="893528"/>
            <a:ext cx="3737776" cy="26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839411" cy="287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00" y="3610896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4424" r="7391"/>
          <a:stretch/>
        </p:blipFill>
        <p:spPr>
          <a:xfrm>
            <a:off x="187259" y="3583612"/>
            <a:ext cx="4096709" cy="291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0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32818"/>
              </p:ext>
            </p:extLst>
          </p:nvPr>
        </p:nvGraphicFramePr>
        <p:xfrm>
          <a:off x="1691680" y="2507285"/>
          <a:ext cx="7128792" cy="255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113"/>
                <a:gridCol w="1343941"/>
                <a:gridCol w="1446760"/>
                <a:gridCol w="1447489"/>
                <a:gridCol w="1447489"/>
              </a:tblGrid>
              <a:tr h="1908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Вікова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Вересень-грудень 201</a:t>
                      </a:r>
                      <a:r>
                        <a:rPr lang="en-US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Січень-травень 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2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молодша«А»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Імолодша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молодша«А» 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молодша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982" y="1193354"/>
            <a:ext cx="5724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вересень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–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03336"/>
              </p:ext>
            </p:extLst>
          </p:nvPr>
        </p:nvGraphicFramePr>
        <p:xfrm>
          <a:off x="1403648" y="2636912"/>
          <a:ext cx="7066160" cy="27346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4571"/>
                <a:gridCol w="628728"/>
                <a:gridCol w="629467"/>
                <a:gridCol w="701216"/>
                <a:gridCol w="797374"/>
                <a:gridCol w="817346"/>
                <a:gridCol w="538487"/>
                <a:gridCol w="605798"/>
                <a:gridCol w="771486"/>
                <a:gridCol w="631687"/>
              </a:tblGrid>
              <a:tr h="666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35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2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48680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                                                          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Замінено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- частково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замінено меблі та посуд на харчоблоці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-  двері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пральну, гладильню, кабінети психолога, завгоспа та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ігрову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- частково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електромережу (пральня, гладильня, І молодша «Б»,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середня та старша «Б» групи)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-  частково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систему опалення, водопостачання та водовідведення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(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гладильня, прачка)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Здійснено 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косметичний ремонт на харчоблоці та в коморах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косметичний ремонт в коридорах закладу та всіх вікових групах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перезарядку 100% вогнегасників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капітальний ремонт на пральні та у гладильній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заміну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лінолеумного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покриття в групі та роздягальній кімнаті середньої групи та в роздягальній кімнаті ІІ молодшої «А» групи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доукомплектовано пожежний щит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капітальний ремонт м’ясорубки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осучаснення ігрових майданчиків (частково)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Придбано: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придбано 2 вогнегасники, 4 пожежні рукава та кошма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придбано 6 двоповерхових ліжок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придбано вішалку в чергову групу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придбано ванну на пральню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також: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- організоване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функціонування сайту закладу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- придбано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багатофункціональний пристрій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29940"/>
              </p:ext>
            </p:extLst>
          </p:nvPr>
        </p:nvGraphicFramePr>
        <p:xfrm>
          <a:off x="3275856" y="330953"/>
          <a:ext cx="5328594" cy="5876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5381"/>
                <a:gridCol w="518291"/>
                <a:gridCol w="633015"/>
                <a:gridCol w="578699"/>
                <a:gridCol w="647736"/>
                <a:gridCol w="647736"/>
                <a:gridCol w="647736"/>
              </a:tblGrid>
              <a:tr h="1534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Зміст заходів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Всього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4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бюджетні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Батьківські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Спонсор-ські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кошти працівників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По ДНЗ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 групам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</a:tr>
              <a:tr h="15019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Придбання: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Медичні препарати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1027</a:t>
                      </a:r>
                      <a:r>
                        <a:rPr lang="uk-UA" sz="1050">
                          <a:effectLst/>
                        </a:rPr>
                        <a:t>,25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1027</a:t>
                      </a:r>
                      <a:r>
                        <a:rPr lang="uk-UA" sz="1050" dirty="0">
                          <a:effectLst/>
                        </a:rPr>
                        <a:t>,25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Постільна білизна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10000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10000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Рушники 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2400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2400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Костюми дитячі «Східні», спідниці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1980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1980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Меблі (шафи 2 шт, тумба, поличка, ліжка 6 шт)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11250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6650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18400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Колонки в музичну залу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2300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2300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Драбина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600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Харчові лотки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715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715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Костюми для помічників вихователів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3960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3960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Тюль 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1270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1270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50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Пісок 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Навчально-методичні комплекти, посібники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1637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1637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Модем, фарба до принтерів 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1180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1180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Посуд (кастрюлі, тарілки, чашки, блюдця)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659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1597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2256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1201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Поповнення матеріально-технічної бази (двері, стійка під одяг, карниз, іграшки, дидактичні, настільні ігри, набори для декору, література, роздатковий матеріал, прапорці тощо)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6556,44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18234,30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1100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25890,74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  <a:tr h="300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Кахель+церезіт (за рахунок платних послуг)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12221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12221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73" marR="489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700808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Колективний договір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2018-2019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35336"/>
              </p:ext>
            </p:extLst>
          </p:nvPr>
        </p:nvGraphicFramePr>
        <p:xfrm>
          <a:off x="3059832" y="292246"/>
          <a:ext cx="5746744" cy="6273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34930"/>
                <a:gridCol w="574505"/>
                <a:gridCol w="701673"/>
                <a:gridCol w="641465"/>
                <a:gridCol w="558187"/>
                <a:gridCol w="717992"/>
                <a:gridCol w="717992"/>
              </a:tblGrid>
              <a:tr h="615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Будматеріали (фарба, шпаклівка, труби, цвяхи, щітки, валіки, розчинник, доски, вапно, замок)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8335,79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23351,10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31686,89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922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Господарчі матеріали (щітки, валіки, кабель, віники, фарба, двері та комплектуючі, короба, лампочки, тен (бойлер), короб, крани, шланг тощо)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21829,47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20195,63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607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42632,10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53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Миючі засоби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10327,18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823,72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11150,90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53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Канцтовари 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2558,95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2558,95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46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Перезарядка вогнегасників (за рахунок платних послуг)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1712,30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1712,30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307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Пожежні рукава + вогнегасник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2630,40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615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Комплектація пожежного щита (вогнегасник, кошма)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(за рахунок платних послуг)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1056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612,38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307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Функціонування сайту (за рік) – за рахунок ярмарку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700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53809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Ремонтні роботи, послуги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Послуги банку (БФ)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1242,43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1242,43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379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Ремонтні роботи на пральні та гладильні (шпаклювання, зварювальні роботи, викладання кахлю, ремонт електромережі, пральної машинки, заміна водопостачання, водовідведення та опалення)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25607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3985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1150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30742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30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Передплата фахових періодичних видань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15883,08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15883,08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538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119490,26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70307,70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14017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25517,08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226258,02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</a:tr>
              <a:tr h="153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189797,96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2738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часткові ремонти музичної (стеля) та спортивної (стеля і стіни) зали;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ÐÐ°ÑÑÐ¸Ð½ÐºÐ¸ Ð¿Ð¾ Ð·Ð°Ð¿ÑÐ¾ÑÑ Ð¿Ð»ÑÐ¶ Ð¸ ÑÐµÐ±ÐµÐ½Ð¾Ð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8022"/>
          <a:stretch/>
        </p:blipFill>
        <p:spPr bwMode="auto">
          <a:xfrm>
            <a:off x="3203848" y="692696"/>
            <a:ext cx="3168352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ÐÐ°ÑÑÐ¸Ð½ÐºÐ¸ Ð¿Ð¾ Ð·Ð°Ð¿ÑÐ¾ÑÑ Ð¾Ð²Ð¾ÑÐ¸ Ð¸ ÑÑÑÐºÑÑ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9981"/>
            <a:ext cx="4385962" cy="30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¸ÑÐ»Ð¾Ð¼Ð¾Ð»Ð¾ÑÐ½ÑÐµ Ð¿ÑÐ¾Ð´ÑÐºÑÑ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8" y="3839066"/>
            <a:ext cx="4494805" cy="25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27348"/>
              </p:ext>
            </p:extLst>
          </p:nvPr>
        </p:nvGraphicFramePr>
        <p:xfrm>
          <a:off x="1259632" y="1340768"/>
          <a:ext cx="7649673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305"/>
                <a:gridCol w="1170826"/>
                <a:gridCol w="4736126"/>
                <a:gridCol w="1005416"/>
              </a:tblGrid>
              <a:tr h="1978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Місяць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ДНЗ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Витратили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Залишок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173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травень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16142,88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1038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червень-серпень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4</a:t>
                      </a:r>
                      <a:r>
                        <a:rPr lang="uk-UA" sz="1600">
                          <a:effectLst/>
                        </a:rPr>
                        <a:t>715,00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 – </a:t>
                      </a:r>
                      <a:r>
                        <a:rPr lang="uk-UA" sz="1200">
                          <a:effectLst/>
                        </a:rPr>
                        <a:t>послуги банку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2100</a:t>
                      </a:r>
                      <a:r>
                        <a:rPr lang="uk-UA" sz="1200">
                          <a:effectLst/>
                        </a:rPr>
                        <a:t> – послуги (ремонт електромережі, шпаклювальні роботи)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1315 – поповнення МТБ (драбина, харчові лотки)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5997,20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850 – меблі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Разом: 10622,20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20235,68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1038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вересень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7944,57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84</a:t>
                      </a:r>
                      <a:r>
                        <a:rPr lang="ru-RU" sz="1200" dirty="0">
                          <a:effectLst/>
                        </a:rPr>
                        <a:t>0 – </a:t>
                      </a:r>
                      <a:r>
                        <a:rPr lang="uk-UA" sz="1200" dirty="0">
                          <a:effectLst/>
                        </a:rPr>
                        <a:t>послуги банку (закриття рахунку та відкриття в іншому банку, переоформлення документів)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16697,44 – поповнення МТБ (4 ліжка, двері на пральню, карниз)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494,57 – господарчі товари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450 – послуги (ремонт пральної машинки)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Разом: 18482,01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9698,24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1038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12953,19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2630,40 – поповнення МТБ (4 пожежних рукава, 1 вогнегасник)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2109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8658,62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494,57 – замок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 – послуги (заміна електромережі на пральні)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Разом: 15592,59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7058,84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445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листопад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3090,00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760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 – послуги банку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Разом:  766,00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9382,84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  <a:tr h="445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грудень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4230,56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1270,56 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259 – стійка для одягу (чергова група)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Разом: 1529,56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12083,84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647" marR="55647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голови БФ «Сучасним дітям сучасний садочок»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Гурової</a:t>
            </a:r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Олени Сергіївни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75710"/>
              </p:ext>
            </p:extLst>
          </p:nvPr>
        </p:nvGraphicFramePr>
        <p:xfrm>
          <a:off x="755576" y="1484784"/>
          <a:ext cx="8229600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527"/>
                <a:gridCol w="996057"/>
                <a:gridCol w="4457388"/>
                <a:gridCol w="1601628"/>
              </a:tblGrid>
              <a:tr h="189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січень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3190,00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Разом – 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15273,84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</a:tr>
              <a:tr h="650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лютий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4540</a:t>
                      </a:r>
                      <a:r>
                        <a:rPr lang="uk-UA" sz="1600">
                          <a:effectLst/>
                        </a:rPr>
                        <a:t>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1000,00 – шланг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411,00 – витяжка на пральню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1363,92 – будівельні матеріали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Разом: 2774,92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17038,92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</a:tr>
              <a:tr h="81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березень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678</a:t>
                      </a:r>
                      <a:r>
                        <a:rPr lang="en-US" sz="1600">
                          <a:effectLst/>
                        </a:rPr>
                        <a:t>0</a:t>
                      </a:r>
                      <a:r>
                        <a:rPr lang="uk-UA" sz="1600">
                          <a:effectLst/>
                        </a:rPr>
                        <a:t>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6066,30 – обладнання та матеріали для часткової заміни опалення, водопостачання та водовідведення (пральня)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2000,00 – послуги (заміна опалення, водопостачання та водовідведення на пральні)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Разом: 8066,30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15752,62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</a:tr>
              <a:tr h="81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квітень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6678,00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2978,70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398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16807 – послуги (заміна електромережі, шпаклювання стін та стелі, викладання кахлю в гладильні)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Разом: 20183,70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2246,92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</a:tr>
              <a:tr h="81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травень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11872,00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8350 – господарчі товари (двері, налічники, фарба тощо)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1432 – миючі засоби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3000 – послуги (шпаклювання стін та стелі)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36,43 – послуги банку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Разом: 12818,43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1300,49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14" marR="610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67237"/>
              </p:ext>
            </p:extLst>
          </p:nvPr>
        </p:nvGraphicFramePr>
        <p:xfrm>
          <a:off x="1043608" y="260648"/>
          <a:ext cx="7488834" cy="5985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804693"/>
                <a:gridCol w="4439290"/>
                <a:gridCol w="1524771"/>
              </a:tblGrid>
              <a:tr h="284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Місяць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Групи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Здали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Витратили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Залишок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  <a:tr h="284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травень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4031,64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  <a:tr h="99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червень-серпень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41798,00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23282,10 – будівельні матеріали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3807,05 – господарчі 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583,90 – канцтовари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7854,11 – поповнення матеріально-технічної бази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158,82  – миюче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2856 – послуги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Разом - 38541,98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7287,66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  <a:tr h="85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вересень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2840,00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69 – будівельні матеріали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1272,50 – господарчі 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738,15 – канцтовари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1505,69 – поповнення матеріально-технічної бази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215  – література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Разом - 3800,34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6327,32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  <a:tr h="85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жовтень</a:t>
                      </a:r>
                      <a:r>
                        <a:rPr lang="uk-UA" sz="1100">
                          <a:effectLst/>
                        </a:rPr>
                        <a:t>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2620,00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</a:t>
                      </a:r>
                      <a:r>
                        <a:rPr lang="ru-RU" sz="1050">
                          <a:effectLst/>
                        </a:rPr>
                        <a:t>54</a:t>
                      </a:r>
                      <a:r>
                        <a:rPr lang="uk-UA" sz="1050">
                          <a:effectLst/>
                        </a:rPr>
                        <a:t> – господарчі 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29</a:t>
                      </a:r>
                      <a:r>
                        <a:rPr lang="uk-UA" sz="1050">
                          <a:effectLst/>
                        </a:rPr>
                        <a:t>5 – канцтовари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2236</a:t>
                      </a:r>
                      <a:r>
                        <a:rPr lang="uk-UA" sz="1050">
                          <a:effectLst/>
                        </a:rPr>
                        <a:t> – поповнення матеріально-технічної бази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190</a:t>
                      </a:r>
                      <a:r>
                        <a:rPr lang="uk-UA" sz="1050">
                          <a:effectLst/>
                        </a:rPr>
                        <a:t>  – література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 – </a:t>
                      </a:r>
                      <a:r>
                        <a:rPr lang="uk-UA" sz="1050">
                          <a:effectLst/>
                        </a:rPr>
                        <a:t>миючі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Разом – 3995,00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4952,32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/>
                </a:tc>
              </a:tr>
              <a:tr h="99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листопад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2980,00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2704,33 – господарчі 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105 – канцтовари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38 – поповнення матеріально-технічної бази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529  – послуги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53</a:t>
                      </a:r>
                      <a:r>
                        <a:rPr lang="en-US" sz="1050">
                          <a:effectLst/>
                        </a:rPr>
                        <a:t> – </a:t>
                      </a:r>
                      <a:r>
                        <a:rPr lang="uk-UA" sz="1050">
                          <a:effectLst/>
                        </a:rPr>
                        <a:t>миючі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335 - посуд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Разом – 3764,33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4167,99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  <a:tr h="71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грудень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2950,00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1859,50 – господарчі 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72 – канцтовари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624 – поповнення матеріально-технічної бази </a:t>
                      </a:r>
                      <a:endParaRPr lang="ru-RU" sz="10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100  – послуги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Разом – 2655,50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4462,49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506" marR="445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1986"/>
              </p:ext>
            </p:extLst>
          </p:nvPr>
        </p:nvGraphicFramePr>
        <p:xfrm>
          <a:off x="1005011" y="836712"/>
          <a:ext cx="8114980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685"/>
                <a:gridCol w="1152129"/>
                <a:gridCol w="4479908"/>
                <a:gridCol w="1652258"/>
              </a:tblGrid>
              <a:tr h="780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січень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2675,00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1899,85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205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639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  – миючі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– 2765,85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4371,64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109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лютий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3040</a:t>
                      </a:r>
                      <a:r>
                        <a:rPr lang="uk-UA" sz="1800">
                          <a:effectLst/>
                        </a:rPr>
                        <a:t>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1868,79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20,90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2731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  – миючі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 – посуд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 – послуги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– 5026,69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2384,95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62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березень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2780,00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1691,75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231 – канцтовари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1152 – поповнення матеріально-технічної бази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– 3074,75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2090,20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109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квітень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3080,00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824</a:t>
                      </a:r>
                      <a:r>
                        <a:rPr lang="uk-UA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uk-UA" sz="1200">
                          <a:effectLst/>
                        </a:rPr>
                        <a:t>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467</a:t>
                      </a:r>
                      <a:r>
                        <a:rPr lang="uk-UA" sz="1200">
                          <a:effectLst/>
                        </a:rPr>
                        <a:t>,50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346,90 – миючі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174 – посуд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350 – послуги (заміна електропроводки)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– 4312,50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857,70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936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травень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r>
                        <a:rPr lang="uk-UA" sz="1200">
                          <a:effectLst/>
                        </a:rPr>
                        <a:t>,76 – господарчі 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158 – канцтовари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82 – поповнення матеріально-технічної бази </a:t>
                      </a:r>
                      <a:endParaRPr lang="ru-RU" sz="1100">
                        <a:effectLst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117 – миючі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2800 – меблі (шафа)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– 5170,76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1526,94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1451" y="2507283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навичок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мислення та економічних уявлень у дошкільників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використання інноваційних технологій.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системної організації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 діяльності дітей дошкільного віку як основу їхнього соціального розвитку.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оптимального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 розвивального середовища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впровадження  інноваційних технологій в освітній діяльності.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96731"/>
              </p:ext>
            </p:extLst>
          </p:nvPr>
        </p:nvGraphicFramePr>
        <p:xfrm>
          <a:off x="2431559" y="2132856"/>
          <a:ext cx="6532930" cy="3505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29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5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 пільгових категорій,</a:t>
                      </a:r>
                      <a:r>
                        <a:rPr lang="uk-U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 них:</a:t>
                      </a:r>
                    </a:p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 з багатодітних сімей</a:t>
                      </a:r>
                    </a:p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 з малозабезпечених сімей</a:t>
                      </a:r>
                    </a:p>
                    <a:p>
                      <a:pPr marL="0" marR="0" indent="2012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дітей, батьки яких є учасниками бойових дій та АТО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87526"/>
              </p:ext>
            </p:extLst>
          </p:nvPr>
        </p:nvGraphicFramePr>
        <p:xfrm>
          <a:off x="2555776" y="1916832"/>
          <a:ext cx="6319521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23"/>
                <a:gridCol w="1059867"/>
                <a:gridCol w="1059867"/>
                <a:gridCol w="948302"/>
                <a:gridCol w="1166831"/>
                <a:gridCol w="1166831"/>
              </a:tblGrid>
              <a:tr h="186690">
                <a:tc rowSpan="2"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мають освіту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L="264160" marR="293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не фахівці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161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r>
                        <a:rPr lang="en-US" sz="1200">
                          <a:effectLst/>
                        </a:rPr>
                        <a:t>-2017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352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20680"/>
              </p:ext>
            </p:extLst>
          </p:nvPr>
        </p:nvGraphicFramePr>
        <p:xfrm>
          <a:off x="1691680" y="4365104"/>
          <a:ext cx="6372226" cy="147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57"/>
                <a:gridCol w="837347"/>
                <a:gridCol w="837347"/>
                <a:gridCol w="673185"/>
                <a:gridCol w="673185"/>
                <a:gridCol w="673185"/>
                <a:gridCol w="920610"/>
                <a:gridCol w="920610"/>
              </a:tblGrid>
              <a:tr h="198120">
                <a:tc row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gridSpan="3"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Категорії та звання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200">
                          <a:effectLst/>
                        </a:rPr>
                        <a:t>Спеціаліст </a:t>
                      </a:r>
                      <a:endParaRPr lang="ru-RU" sz="1100">
                        <a:effectLst/>
                      </a:endParaRPr>
                    </a:p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200">
                          <a:effectLst/>
                        </a:rPr>
                        <a:t>Тарифний розряд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200">
                          <a:effectLst/>
                        </a:rPr>
                        <a:t>Звання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«вихователь</a:t>
                      </a:r>
                      <a:r>
                        <a:rPr lang="en-US" sz="1200">
                          <a:effectLst/>
                        </a:rPr>
                        <a:t>-</a:t>
                      </a:r>
                      <a:r>
                        <a:rPr lang="ru-RU" sz="1200">
                          <a:effectLst/>
                        </a:rPr>
                        <a:t>методист»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r>
                        <a:rPr lang="en-US" sz="1200">
                          <a:effectLst/>
                        </a:rPr>
                        <a:t>-2017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844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ДНЗ\фото_2015\Садик\_MG_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5112059" cy="340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44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8983"/>
            <a:ext cx="3881142" cy="293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2" y="3573016"/>
            <a:ext cx="4166240" cy="315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1988840"/>
            <a:ext cx="6462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Перемоги у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міському конкурсі «Чисте місто», номінація «Кращий двір дошкільного закладу» (вересень 2018) – Почесна грамота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міському огляді-конкурсі на кращу первинну профспілкову організацію - (вересень 2018) – ІІІ місце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огляді-конкурсі готовності навчальних закладів до 2017/2018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– ІІ місце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Всеукраїнському конкурсі «Освітній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оскар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- 2017» в номінації «Дошкільний навчальний заклад»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січень, 2018) – лауреати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Панорама творчих уроків «Сучасний урок: нові форми» (лютий, 2018) – лауреати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398" y="109593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7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412776"/>
            <a:ext cx="5958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Участь в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Всеукраїнському занятті доброти про гуманне та відповідальне ставлення до тварин (березень, 2019)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обласному фестивалі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 Green Fest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», у номінації «Зелена» скарбничка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вихователя-дошкільника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(2018)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конкурсі «Моя улюблена тваринка» (березень 2018);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Всеукраїнському конкурсі на кращий веб-сайт (квітень 2018);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Конкурсі фотографій «Мій тато герой - захистимо Україну разом» (квітень 2018);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дошкільниками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Конкурсі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style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автограф професіонала.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Конкурсі «Вишиванка генетичний код українця» (травень, 2019 )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15398" y="109593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</p:spTree>
    <p:extLst>
      <p:ext uri="{BB962C8B-B14F-4D97-AF65-F5344CB8AC3E}">
        <p14:creationId xmlns:p14="http://schemas.microsoft.com/office/powerpoint/2010/main" val="13300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2129</Words>
  <Application>Microsoft Office PowerPoint</Application>
  <PresentationFormat>Экран (4:3)</PresentationFormat>
  <Paragraphs>724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168</cp:revision>
  <dcterms:created xsi:type="dcterms:W3CDTF">2015-05-15T06:07:11Z</dcterms:created>
  <dcterms:modified xsi:type="dcterms:W3CDTF">2019-06-03T13:15:13Z</dcterms:modified>
</cp:coreProperties>
</file>