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282" r:id="rId6"/>
    <p:sldId id="310" r:id="rId7"/>
    <p:sldId id="294" r:id="rId8"/>
    <p:sldId id="295" r:id="rId9"/>
    <p:sldId id="296" r:id="rId10"/>
    <p:sldId id="297" r:id="rId11"/>
    <p:sldId id="281" r:id="rId12"/>
    <p:sldId id="260" r:id="rId13"/>
    <p:sldId id="299" r:id="rId14"/>
    <p:sldId id="300" r:id="rId15"/>
    <p:sldId id="301" r:id="rId16"/>
    <p:sldId id="302" r:id="rId17"/>
    <p:sldId id="303" r:id="rId18"/>
    <p:sldId id="309" r:id="rId19"/>
    <p:sldId id="304" r:id="rId20"/>
    <p:sldId id="306" r:id="rId21"/>
    <p:sldId id="307" r:id="rId22"/>
    <p:sldId id="308" r:id="rId23"/>
    <p:sldId id="311" r:id="rId24"/>
    <p:sldId id="305" r:id="rId25"/>
    <p:sldId id="26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58C-4372-AACA-297B50E1D5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8C-4372-AACA-297B50E1D5A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58C-4372-AACA-297B50E1D5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8C-4372-AACA-297B50E1D5A7}"/>
              </c:ext>
            </c:extLst>
          </c:dPt>
          <c:dLbls>
            <c:dLbl>
              <c:idx val="0"/>
              <c:layout>
                <c:manualLayout>
                  <c:x val="-3.767104111986002E-2"/>
                  <c:y val="0.123735418489355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58C-4372-AACA-297B50E1D5A7}"/>
                </c:ext>
              </c:extLst>
            </c:dLbl>
            <c:dLbl>
              <c:idx val="1"/>
              <c:layout>
                <c:manualLayout>
                  <c:x val="-8.4960411198600178E-2"/>
                  <c:y val="0.1120640128317293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11%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0694006999125109E-2"/>
                  <c:y val="-0.296215004374453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333333333333333"/>
                  <c:y val="0.1064814814814814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42%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'[Мониторинг(2).xlsx]Лист1'!$B$53:$B$57</c:f>
              <c:strCache>
                <c:ptCount val="5"/>
                <c:pt idx="0">
                  <c:v>Вища категорія</c:v>
                </c:pt>
                <c:pt idx="1">
                  <c:v>І категорія</c:v>
                </c:pt>
                <c:pt idx="2">
                  <c:v>Вихователь-методист</c:v>
                </c:pt>
                <c:pt idx="3">
                  <c:v>Спеціаліст</c:v>
                </c:pt>
                <c:pt idx="4">
                  <c:v>9 тарифний розряд</c:v>
                </c:pt>
              </c:strCache>
            </c:strRef>
          </c:cat>
          <c:val>
            <c:numRef>
              <c:f>'[Мониторинг(2).xlsx]Лист1'!$D$53:$D$57</c:f>
              <c:numCache>
                <c:formatCode>0%</c:formatCode>
                <c:ptCount val="5"/>
                <c:pt idx="0">
                  <c:v>6.6666666666666666E-2</c:v>
                </c:pt>
                <c:pt idx="1">
                  <c:v>0.13333333333333333</c:v>
                </c:pt>
                <c:pt idx="2">
                  <c:v>0.26666666666666666</c:v>
                </c:pt>
                <c:pt idx="3">
                  <c:v>0.26666666666666666</c:v>
                </c:pt>
                <c:pt idx="4">
                  <c:v>0.53333333333333333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8C-4372-AACA-297B50E1D5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'[Мониторинг(2).xlsx]Лист1'!$B$64:$B$67</c:f>
              <c:strCache>
                <c:ptCount val="4"/>
                <c:pt idx="0">
                  <c:v>Не фахівці</c:v>
                </c:pt>
                <c:pt idx="1">
                  <c:v>Вища освіта</c:v>
                </c:pt>
                <c:pt idx="2">
                  <c:v>Не повна вища освіта</c:v>
                </c:pt>
                <c:pt idx="3">
                  <c:v>Студенти</c:v>
                </c:pt>
              </c:strCache>
            </c:strRef>
          </c:cat>
          <c:val>
            <c:numRef>
              <c:f>'[Мониторинг(2).xlsx]Лист1'!$D$64:$D$67</c:f>
              <c:numCache>
                <c:formatCode>0%</c:formatCode>
                <c:ptCount val="4"/>
                <c:pt idx="0">
                  <c:v>0.33333333333333331</c:v>
                </c:pt>
                <c:pt idx="1">
                  <c:v>0.46666666666666667</c:v>
                </c:pt>
                <c:pt idx="2">
                  <c:v>0.53333333333333333</c:v>
                </c:pt>
                <c:pt idx="3">
                  <c:v>0.13333333333333333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36-4C03-B369-2B19FB525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3759616"/>
        <c:axId val="33761152"/>
        <c:axId val="0"/>
      </c:bar3DChart>
      <c:catAx>
        <c:axId val="337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61152"/>
        <c:crosses val="autoZero"/>
        <c:auto val="1"/>
        <c:lblAlgn val="ctr"/>
        <c:lblOffset val="100"/>
        <c:noMultiLvlLbl val="0"/>
      </c:catAx>
      <c:valAx>
        <c:axId val="337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5961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332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К.Маркса, 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ukr.net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0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859340"/>
            <a:ext cx="6102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художньо – естетичного спрямування: </a:t>
            </a:r>
          </a:p>
          <a:p>
            <a:pPr lvl="1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Пластилінографічна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краса» - Чайка А.І.,</a:t>
            </a:r>
          </a:p>
          <a:p>
            <a:pPr lvl="1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«Умілі рученята»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Музиченко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Т.Д., </a:t>
            </a:r>
          </a:p>
          <a:p>
            <a:pPr lvl="1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«Вправні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кухарята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Резнікова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Н.А., </a:t>
            </a:r>
          </a:p>
          <a:p>
            <a:pPr lvl="1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«Дзвіночок»-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Малоголовець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Ю.О.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логіко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– математичного спрямування: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tabLst>
                <a:tab pos="442913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Логіки світу» 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Хілінська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С.Г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u="sng" dirty="0" err="1" smtClean="0">
                <a:latin typeface="Times New Roman" pitchFamily="18" charset="0"/>
                <a:cs typeface="Times New Roman" pitchFamily="18" charset="0"/>
              </a:rPr>
              <a:t>фізкультурно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– оздоровчого спрямування: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Малятко 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здоров'ятко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- Чабанова І.І.,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Здоров'ятко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Левченко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99149"/>
            <a:ext cx="4824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Творчі майстерні: 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1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679532"/>
              </p:ext>
            </p:extLst>
          </p:nvPr>
        </p:nvGraphicFramePr>
        <p:xfrm>
          <a:off x="4067944" y="6857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65097"/>
              </p:ext>
            </p:extLst>
          </p:nvPr>
        </p:nvGraphicFramePr>
        <p:xfrm>
          <a:off x="176368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56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556792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Атестацію пройшли всі педагоги: </a:t>
            </a:r>
            <a:endParaRPr lang="uk-UA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Ільченко А.І., вихователь,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атестована на відповідність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займаній посаді 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присвоєна кваліфікаційна категорія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«спеціаліст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Малоголовець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Ю.О., керівник музичний, атестована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відповідність займаній посаді та присвоєно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кваліфікаційну категорію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«спеціаліст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категорії»;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ДНЗ\фото_2015\м_о\FotorCre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6" y="188639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ДНЗ\фото_2016\м_о_І_молод_груп\DSCN99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4277208" cy="320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4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ДНЗ\фото_2015\Садик\Наша группа\IMG_15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/>
          <a:stretch/>
        </p:blipFill>
        <p:spPr bwMode="auto">
          <a:xfrm>
            <a:off x="4716016" y="188640"/>
            <a:ext cx="4122593" cy="32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D:\ДНЗ\фото_2015\Садик\IMG_16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/>
          <a:stretch/>
        </p:blipFill>
        <p:spPr bwMode="auto">
          <a:xfrm>
            <a:off x="1710813" y="3501008"/>
            <a:ext cx="4301347" cy="32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76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2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84272"/>
              </p:ext>
            </p:extLst>
          </p:nvPr>
        </p:nvGraphicFramePr>
        <p:xfrm>
          <a:off x="1691680" y="2708920"/>
          <a:ext cx="7344817" cy="2157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1821"/>
                <a:gridCol w="653522"/>
                <a:gridCol w="654291"/>
                <a:gridCol w="728869"/>
                <a:gridCol w="828818"/>
                <a:gridCol w="849579"/>
                <a:gridCol w="559722"/>
                <a:gridCol w="629688"/>
                <a:gridCol w="801910"/>
                <a:gridCol w="656597"/>
              </a:tblGrid>
              <a:tr h="234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М’ясо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твердий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Овочі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6982" y="1193354"/>
            <a:ext cx="5724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вересень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2015 -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квітень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ДНЗ\фото_2015\тиждень_безпеки_квітень\DSCN8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4" y="3428999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D:\ДНЗ\фото_2015\выставка_спорт_розв\20150924_134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172067" cy="310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93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2123728" y="2042757"/>
            <a:ext cx="6752156" cy="448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06155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ДНЗ\фото_2015\батьк_збор_та_театр\DSCN9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b="10151"/>
          <a:stretch/>
        </p:blipFill>
        <p:spPr bwMode="auto">
          <a:xfrm>
            <a:off x="4778477" y="324036"/>
            <a:ext cx="4149498" cy="293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ДНЗ\фото_2015\выставка_спорт_розв\20150925_1032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r="6807"/>
          <a:stretch/>
        </p:blipFill>
        <p:spPr bwMode="auto">
          <a:xfrm>
            <a:off x="343327" y="2780928"/>
            <a:ext cx="4176464" cy="276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D:\ДНЗ\фото_2015\САДИК 8 марта\IMGP20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b="5566"/>
          <a:stretch/>
        </p:blipFill>
        <p:spPr bwMode="auto">
          <a:xfrm>
            <a:off x="4716016" y="3640658"/>
            <a:ext cx="4227535" cy="302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81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916832"/>
            <a:ext cx="6100881" cy="4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62485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 усних звернень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844824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дошкільну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2015-2016н.р.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4693" y="1095933"/>
            <a:ext cx="66247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Перемоги в: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міському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конкурсі «Чисте місто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», номінація – «Кращий двір дошкільного закладу»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липень,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Почесна грамота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конкурсі «Краща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первинна профспілкова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організація»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вересень,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2015)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 місце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всеукраїнському рейді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«Увага! діти на дорозі»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вересень,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2015)-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ІІ місце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всеукраїнському фотоконкурсі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«Конкурсна осінь - 2015» (листопад, 2015) -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ІІ місце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 області;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по Україні;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обласному заочному конкурсі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«Від творчого вчителя до обдарованого учня»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грудень,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2015) -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ІІ місце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конкурсі «Місячник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Безпеки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дитини»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грудень, 2015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 місце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громадському огляді-конкурсі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охорони праці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лютий,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2016 )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ІІІ місце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Участь у: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всеукраїнському он-лайн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фестивалі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«Україна рідний край»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червень, 2015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всеукраїнському фестивалі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«Юні козачата»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(жовтень, 2015)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всеукраїнському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конкурс на кращий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веб-сайт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навчальних закладів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лютий,2016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 конкурсі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«Арт – багаж педагогічні знахідки»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березень,2015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всеукраїнському конкурсі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«Сталий розвиток – наш вибір» в номінації сценарій музичної розваги «Вода джерело життя» (квітень, 2016)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обласний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екологічний проект:  «Приєднайся до Дня довкілля – посади яблуню»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квітень, 2016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всеукраїнському фестивалі-огляді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кращого досвіду роботи з навчання англійської мови у дошкільних начальних закладах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Hello English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травень, 2016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-3063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700808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недостатнє оснащення педагогічного процесу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робота 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дітоднів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756" y="611971"/>
            <a:ext cx="77048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Зміцнення матеріально-технічної бази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закладу: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	 - встановлено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водовідведення;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    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замінено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вікна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металопластикові (25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(Загалом замінено 95% вікон);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- придбано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пральну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машинку;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           - частково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замінено посуд 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харчоблоці;</a:t>
            </a:r>
          </a:p>
          <a:p>
            <a:pPr marL="1074738"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здійснено косметичні ремонти у всіх вікових групах</a:t>
            </a:r>
          </a:p>
          <a:p>
            <a:pPr marL="982663"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замінено двері на харчоблоці</a:t>
            </a:r>
          </a:p>
          <a:p>
            <a:pPr marL="1268413" lvl="2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982663" lvl="2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Заплановано протягом літа: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здійснення перезарядки 50%  вогнегасників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2015-2016 </a:t>
            </a:r>
            <a:r>
              <a:rPr lang="uk-UA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було </a:t>
            </a: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залучено: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Бюджетних коштів – 32750,61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Батьківських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коштів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123914,93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Кошти працівників – 1741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89921"/>
              </p:ext>
            </p:extLst>
          </p:nvPr>
        </p:nvGraphicFramePr>
        <p:xfrm>
          <a:off x="2431560" y="476687"/>
          <a:ext cx="6532928" cy="579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6504"/>
                <a:gridCol w="792088"/>
                <a:gridCol w="792088"/>
                <a:gridCol w="792088"/>
                <a:gridCol w="793311"/>
                <a:gridCol w="646849"/>
              </a:tblGrid>
              <a:tr h="2566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Зміст заходів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Сума витрачених коштів та джерела фінансування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   Всього 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29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Бюджетні 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Батьківські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Спонсорські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Кошти працівників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46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Придбання: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Театральна ширма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729,5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729,5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Костюми дитячі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430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430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455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Будматеріали (фарба, </a:t>
                      </a:r>
                      <a:r>
                        <a:rPr lang="uk-UA" sz="1050" dirty="0" err="1">
                          <a:effectLst/>
                        </a:rPr>
                        <a:t>мастіка</a:t>
                      </a:r>
                      <a:r>
                        <a:rPr lang="uk-UA" sz="1050" dirty="0">
                          <a:effectLst/>
                        </a:rPr>
                        <a:t>, лак, щітки, </a:t>
                      </a:r>
                      <a:r>
                        <a:rPr lang="uk-UA" sz="1050" dirty="0" err="1">
                          <a:effectLst/>
                        </a:rPr>
                        <a:t>валіки</a:t>
                      </a:r>
                      <a:r>
                        <a:rPr lang="uk-UA" sz="1050" dirty="0">
                          <a:effectLst/>
                        </a:rPr>
                        <a:t>, розчинник, арматура, церезит, шпаклівка)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6578,82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307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6885,82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24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Господарчі товари (замок, кран, лампочки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1230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470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1700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Пісок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700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58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Металопластикові вікна (22 шт)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52278,26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52278,26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Ваги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590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590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918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Судок пластиковий на харчоблок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2038,16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2038,16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90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Посуд (харчоблок, групи)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5933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5933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Миючі засоби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8676,50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8676,50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Комп’ютерна техніка 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5630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299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5929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Пральна машина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7300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7300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Меблі (ліжка, стільці)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5750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425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6175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Садовий інвентар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140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140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Решітка на батарею  (3 шт.)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1600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1600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87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effectLst/>
                        </a:rPr>
                        <a:t>Ремонт </a:t>
                      </a:r>
                      <a:r>
                        <a:rPr lang="uk-UA" sz="1050" dirty="0">
                          <a:effectLst/>
                        </a:rPr>
                        <a:t>системи водовідведення даху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effectLst/>
                        </a:rPr>
                        <a:t>27750,61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27750,61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4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Профнастил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5000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5000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67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Коліна для системи водовідведення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1792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1792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Обігрівач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1100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282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Ремонтні роботи  (фарбування стін, монтаж вікон,  ремонт швейної машини)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3320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3320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17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Перезарядка вогнегасників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944,32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944,32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  <a:tr h="257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Передплата фахових періодичних видань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5320,98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_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_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5320,98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111" marR="34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916832"/>
            <a:ext cx="6390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Разом з тим, залишаються не вирішеним питання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метолапластикові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 забору з боку ДНЗ № 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входу №2 (з боку Поліції)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462" y="-27383"/>
            <a:ext cx="916346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nfalaleeva.ucoz.ru/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75" y="223740"/>
            <a:ext cx="6527597" cy="63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talblog.ru/wp-content/uploads/2013/08/ques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91"/>
            <a:ext cx="1755574" cy="1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otalblog.ru/wp-content/uploads/2013/08/ques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5" y="1471093"/>
            <a:ext cx="1755574" cy="1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otalblog.ru/wp-content/uploads/2013/08/ques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1755574" cy="1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otalblog.ru/wp-content/uploads/2013/08/ques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27383"/>
            <a:ext cx="1755574" cy="1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ifmania.ru/Animated-Gifs-Veb-dizayn/Animations-Checks/Checks-8443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7109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gifmania.ru/Animated-Gifs-Veb-dizayn/Animations-Checks/Checks-8443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00" y="250728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gifmania.ru/Animated-Gifs-Veb-dizayn/Animations-Checks/Checks-8443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00" y="3501008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nz303.edu.kh.ua/files2/images/images-%D0%BA%D0%BE%D0%BB%D0%B5%D0%BA%D1%82%D0%B8%D0%B2.jpg?size=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1" y="24310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484433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еколого-природничої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свідомості, світобачення дитини дошкільного віку через природу, довкілля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Впровадження нових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підходів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організації роботи з художньо-естетичного розвитку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комунікативної компетентності дошкільника як однієї із складових всебічного розвитку особистості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34294"/>
              </p:ext>
            </p:extLst>
          </p:nvPr>
        </p:nvGraphicFramePr>
        <p:xfrm>
          <a:off x="2431559" y="2132856"/>
          <a:ext cx="6532930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08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мікрорайон</a:t>
                      </a: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Охоплено освітою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3766"/>
              </p:ext>
            </p:extLst>
          </p:nvPr>
        </p:nvGraphicFramePr>
        <p:xfrm>
          <a:off x="1835696" y="2852936"/>
          <a:ext cx="7055714" cy="2808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319"/>
                <a:gridCol w="1330164"/>
                <a:gridCol w="1431929"/>
                <a:gridCol w="1432651"/>
                <a:gridCol w="1432651"/>
              </a:tblGrid>
              <a:tr h="3098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Вікова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Вересень-грудень 2015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Січень-травень 2016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мол.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ІІмол. «А»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мол. «Б»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«А» 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«Б»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«А»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«Б»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095933"/>
            <a:ext cx="6552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влітку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для збереження і зміцнення здоров’я дошкільників величезне значення має активний відпочинок і, перш за все, на повітрі.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Активний відпочинок на відкритому повітрі підвищує розумову працездатність і знижує захворюваність органів дихання.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Важливий чинник, який сприяє оздоровленню і зміцненню здоров’я дітей – правильне харчування.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Враховуючи особливості зростаючого організму, за харчуванням дитини потрібно стежити ретельно, щоб воно обов'язково було раціональним та повноцінним. Дитини повинна вживати більше овочів, фруктів,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кисло-молочних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продуктів.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Для того, щоб мати повноцінне здоров’я, слід пам'ятати, що завтра починається сьогодні,  і піклуватися про нього треба постійно.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ДНЗ\фото_2015\английс\IMG_20151116_1114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2629"/>
          <a:stretch/>
        </p:blipFill>
        <p:spPr bwMode="auto">
          <a:xfrm>
            <a:off x="2431559" y="1984962"/>
            <a:ext cx="6105833" cy="404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3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ДНЗ\фото_2015\Садик\_MG_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656"/>
            <a:ext cx="4392488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ДНЗ\фото_2015\Садик\_MG_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01" y="3432926"/>
            <a:ext cx="4571999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179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84700" cy="27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584700" cy="27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1079</Words>
  <Application>Microsoft Office PowerPoint</Application>
  <PresentationFormat>Экран (4:3)</PresentationFormat>
  <Paragraphs>386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112</cp:revision>
  <dcterms:created xsi:type="dcterms:W3CDTF">2015-05-15T06:07:11Z</dcterms:created>
  <dcterms:modified xsi:type="dcterms:W3CDTF">2016-06-14T11:38:18Z</dcterms:modified>
</cp:coreProperties>
</file>