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58" r:id="rId4"/>
    <p:sldId id="257" r:id="rId5"/>
    <p:sldId id="322" r:id="rId6"/>
    <p:sldId id="324" r:id="rId7"/>
    <p:sldId id="312" r:id="rId8"/>
    <p:sldId id="340" r:id="rId9"/>
    <p:sldId id="341" r:id="rId10"/>
    <p:sldId id="303" r:id="rId11"/>
    <p:sldId id="315" r:id="rId12"/>
    <p:sldId id="332" r:id="rId13"/>
    <p:sldId id="328" r:id="rId14"/>
    <p:sldId id="342" r:id="rId15"/>
    <p:sldId id="343" r:id="rId16"/>
    <p:sldId id="307" r:id="rId17"/>
    <p:sldId id="28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23" autoAdjust="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0950" y="3413680"/>
            <a:ext cx="35869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Юридична </a:t>
            </a:r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адреса: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55213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Миколаївська обл.,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Первомайськ,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вул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І. Виговського,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12;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(05161)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7-51-44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Електронна адреса: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zvinochok</a:t>
            </a:r>
            <a:r>
              <a:rPr lang="ru-RU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6@ukr.net </a:t>
            </a:r>
            <a:endParaRPr lang="en-US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Сайт закладу: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http://dzvinochok6sad.klasna.com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915369" cy="306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28570" y="343557"/>
            <a:ext cx="70613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66"/>
                </a:solidFill>
                <a:latin typeface="Monotype Corsiva" pitchFamily="66" charset="0"/>
              </a:rPr>
              <a:t>Заклад д</a:t>
            </a:r>
            <a:r>
              <a:rPr lang="uk-UA" sz="2800" b="1" dirty="0" smtClean="0">
                <a:solidFill>
                  <a:srgbClr val="FF0066"/>
                </a:solidFill>
                <a:latin typeface="Monotype Corsiva" pitchFamily="66" charset="0"/>
              </a:rPr>
              <a:t>ошкільної освіти </a:t>
            </a:r>
            <a:endParaRPr lang="uk-UA" sz="2800" b="1" dirty="0" smtClean="0">
              <a:solidFill>
                <a:srgbClr val="FF0066"/>
              </a:solidFill>
              <a:latin typeface="Monotype Corsiva" pitchFamily="66" charset="0"/>
            </a:endParaRPr>
          </a:p>
          <a:p>
            <a:pPr algn="ctr"/>
            <a:r>
              <a:rPr lang="uk-UA" sz="2800" b="1" dirty="0" smtClean="0">
                <a:solidFill>
                  <a:srgbClr val="FF0066"/>
                </a:solidFill>
                <a:latin typeface="Monotype Corsiva" pitchFamily="66" charset="0"/>
              </a:rPr>
              <a:t>(ясла-садок ) № </a:t>
            </a:r>
            <a:r>
              <a:rPr lang="uk-UA" sz="2800" b="1" dirty="0">
                <a:solidFill>
                  <a:srgbClr val="FF0066"/>
                </a:solidFill>
                <a:latin typeface="Monotype Corsiva" pitchFamily="66" charset="0"/>
              </a:rPr>
              <a:t>6 «Дзвіночок» </a:t>
            </a:r>
            <a:endParaRPr lang="uk-UA" sz="2800" b="1" dirty="0" smtClean="0">
              <a:solidFill>
                <a:srgbClr val="FF0066"/>
              </a:solidFill>
              <a:latin typeface="Monotype Corsiva" pitchFamily="66" charset="0"/>
            </a:endParaRPr>
          </a:p>
          <a:p>
            <a:pPr algn="ctr"/>
            <a:r>
              <a:rPr lang="uk-UA" sz="2800" b="1" dirty="0" smtClean="0">
                <a:solidFill>
                  <a:srgbClr val="FF0066"/>
                </a:solidFill>
                <a:latin typeface="Monotype Corsiva" pitchFamily="66" charset="0"/>
              </a:rPr>
              <a:t>Первомайської </a:t>
            </a:r>
            <a:r>
              <a:rPr lang="uk-UA" sz="2800" b="1" dirty="0">
                <a:solidFill>
                  <a:srgbClr val="FF0066"/>
                </a:solidFill>
                <a:latin typeface="Monotype Corsiva" pitchFamily="66" charset="0"/>
              </a:rPr>
              <a:t>міської </a:t>
            </a:r>
            <a:r>
              <a:rPr lang="uk-UA" sz="2800" b="1" dirty="0" smtClean="0">
                <a:solidFill>
                  <a:srgbClr val="FF0066"/>
                </a:solidFill>
                <a:latin typeface="Monotype Corsiva" pitchFamily="66" charset="0"/>
              </a:rPr>
              <a:t>ради </a:t>
            </a:r>
          </a:p>
          <a:p>
            <a:pPr algn="ctr"/>
            <a:r>
              <a:rPr lang="uk-UA" sz="2800" b="1" dirty="0" smtClean="0">
                <a:solidFill>
                  <a:srgbClr val="FF0066"/>
                </a:solidFill>
                <a:latin typeface="Monotype Corsiva" pitchFamily="66" charset="0"/>
              </a:rPr>
              <a:t>Миколаївської області</a:t>
            </a:r>
            <a:endParaRPr lang="ru-RU" sz="28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http://klasnaocinka.com.ua/uploads/editor/11100/579034/sitepage_8/images/2012_07_03_10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16" y="2391732"/>
            <a:ext cx="4295378" cy="3221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1500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r="7924"/>
          <a:stretch/>
        </p:blipFill>
        <p:spPr bwMode="auto">
          <a:xfrm>
            <a:off x="2431559" y="1843231"/>
            <a:ext cx="5866483" cy="3893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26064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http://dzvinochok6sad.klasna.com/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90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 descr="http://img-fotki.yandex.ru/get/6606/47407354.6e9/0_e9db8_e8c2951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559" y="1484784"/>
            <a:ext cx="6735312" cy="458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2160" y="319846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 усне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звернення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2607" y="1628800"/>
            <a:ext cx="32166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Проведено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педагогічні ради,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розглянуто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18 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питань.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Видано наказів: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78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 основної діяльності,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91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 кадрової діяльності,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 адміністративно-господарської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діяльності.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Відвідано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43 заняття,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розваг 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і свят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65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режимних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моментів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82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99792" y="572713"/>
            <a:ext cx="6120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Аналіз</a:t>
            </a: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виконання</a:t>
            </a: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натуральних</a:t>
            </a: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норм </a:t>
            </a:r>
            <a:r>
              <a:rPr kumimoji="0" lang="ru-RU" sz="32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продуктів</a:t>
            </a: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харчування</a:t>
            </a:r>
            <a:endParaRPr kumimoji="0" lang="ru-RU" sz="32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(за </a:t>
            </a:r>
            <a:r>
              <a:rPr kumimoji="0" lang="uk-UA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листопад </a:t>
            </a:r>
            <a:r>
              <a:rPr kumimoji="0" lang="uk-UA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червень</a:t>
            </a:r>
            <a:r>
              <a:rPr kumimoji="0" lang="uk-UA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uk-UA" sz="32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458498"/>
              </p:ext>
            </p:extLst>
          </p:nvPr>
        </p:nvGraphicFramePr>
        <p:xfrm>
          <a:off x="1979712" y="3140968"/>
          <a:ext cx="6067426" cy="20497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11065"/>
                <a:gridCol w="539863"/>
                <a:gridCol w="540498"/>
                <a:gridCol w="602106"/>
                <a:gridCol w="684673"/>
                <a:gridCol w="701822"/>
                <a:gridCol w="462377"/>
                <a:gridCol w="520174"/>
                <a:gridCol w="662444"/>
                <a:gridCol w="542404"/>
              </a:tblGrid>
              <a:tr h="266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Рік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М’ясо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Риба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Молоко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Сметана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Яйце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твердий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Овочі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2018-2019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2019-2020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10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27384"/>
            <a:ext cx="918051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7041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42709" y="2276872"/>
            <a:ext cx="6984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u="sng" dirty="0"/>
              <a:t>Замінено:</a:t>
            </a:r>
            <a:endParaRPr lang="ru-RU" sz="1400" dirty="0"/>
          </a:p>
          <a:p>
            <a:pPr lvl="0"/>
            <a:r>
              <a:rPr lang="uk-UA" sz="1400" dirty="0"/>
              <a:t>бойлер в ІІ молодшій групі</a:t>
            </a:r>
            <a:endParaRPr lang="ru-RU" sz="1400" dirty="0"/>
          </a:p>
          <a:p>
            <a:pPr lvl="0"/>
            <a:r>
              <a:rPr lang="uk-UA" sz="1400" dirty="0"/>
              <a:t>частково систему опалення (музична зала)</a:t>
            </a:r>
            <a:endParaRPr lang="ru-RU" sz="1400" dirty="0"/>
          </a:p>
          <a:p>
            <a:r>
              <a:rPr lang="uk-UA" sz="1400" b="1" u="sng" dirty="0"/>
              <a:t>Здійснено:</a:t>
            </a:r>
            <a:endParaRPr lang="ru-RU" sz="1400" dirty="0"/>
          </a:p>
          <a:p>
            <a:pPr lvl="0"/>
            <a:r>
              <a:rPr lang="uk-UA" sz="1400" dirty="0"/>
              <a:t>капітальний ремонт в музичній залі та кабінеті музичного керівника</a:t>
            </a:r>
            <a:endParaRPr lang="ru-RU" sz="1400" dirty="0"/>
          </a:p>
          <a:p>
            <a:r>
              <a:rPr lang="uk-UA" sz="1400" b="1" u="sng" dirty="0"/>
              <a:t>Придбано:</a:t>
            </a:r>
            <a:endParaRPr lang="ru-RU" sz="1400" dirty="0"/>
          </a:p>
          <a:p>
            <a:pPr lvl="0"/>
            <a:r>
              <a:rPr lang="uk-UA" sz="1400" dirty="0"/>
              <a:t>шафи в туалетні кімнати для </a:t>
            </a:r>
            <a:r>
              <a:rPr lang="uk-UA" sz="1400" dirty="0" err="1"/>
              <a:t>прибирального</a:t>
            </a:r>
            <a:r>
              <a:rPr lang="uk-UA" sz="1400" dirty="0"/>
              <a:t> інвентарю (всі групи)</a:t>
            </a:r>
            <a:endParaRPr lang="ru-RU" sz="1400" dirty="0"/>
          </a:p>
          <a:p>
            <a:pPr lvl="0"/>
            <a:r>
              <a:rPr lang="uk-UA" sz="1400" dirty="0"/>
              <a:t>праску на пральню</a:t>
            </a:r>
            <a:endParaRPr lang="ru-RU" sz="1400" dirty="0"/>
          </a:p>
          <a:p>
            <a:pPr lvl="0"/>
            <a:r>
              <a:rPr lang="uk-UA" sz="1400" dirty="0" err="1"/>
              <a:t>блендер</a:t>
            </a:r>
            <a:r>
              <a:rPr lang="uk-UA" sz="1400" dirty="0"/>
              <a:t> на харчоблок</a:t>
            </a:r>
            <a:endParaRPr lang="ru-RU" sz="1400" dirty="0"/>
          </a:p>
          <a:p>
            <a:pPr lvl="0"/>
            <a:r>
              <a:rPr lang="uk-UA" sz="1400" dirty="0"/>
              <a:t>бойлер в групу «Перлинка»</a:t>
            </a:r>
            <a:endParaRPr lang="ru-RU" sz="1400" dirty="0"/>
          </a:p>
          <a:p>
            <a:r>
              <a:rPr lang="uk-UA" sz="1400" dirty="0"/>
              <a:t>За рахунок педагогів закладу організовано передплату фахових видань – 8023,00  грн</a:t>
            </a:r>
            <a:endParaRPr lang="ru-RU" sz="1400" dirty="0"/>
          </a:p>
          <a:p>
            <a:r>
              <a:rPr lang="uk-UA" sz="1400" dirty="0"/>
              <a:t>За рахунок бюджетних коштів у цьому році було придбано низку господарчих матеріалів, будматеріалів та миючих засобів загальною сумою на 173304,48</a:t>
            </a:r>
            <a:r>
              <a:rPr lang="ru-RU" sz="1400" dirty="0"/>
              <a:t> </a:t>
            </a:r>
            <a:r>
              <a:rPr lang="ru-RU" sz="1400" dirty="0" err="1"/>
              <a:t>грн</a:t>
            </a:r>
            <a:r>
              <a:rPr lang="uk-UA" sz="1400" dirty="0"/>
              <a:t>.</a:t>
            </a:r>
            <a:endParaRPr lang="ru-RU" sz="1400" dirty="0"/>
          </a:p>
          <a:p>
            <a:endParaRPr lang="uk-UA" sz="1400" u="sng" dirty="0" smtClean="0"/>
          </a:p>
          <a:p>
            <a:endParaRPr lang="uk-UA" sz="1400" u="sng" dirty="0"/>
          </a:p>
          <a:p>
            <a:r>
              <a:rPr lang="uk-UA" sz="1400" u="sng" dirty="0" smtClean="0"/>
              <a:t>За </a:t>
            </a:r>
            <a:r>
              <a:rPr lang="uk-UA" sz="1400" u="sng" dirty="0"/>
              <a:t>2022-2023 </a:t>
            </a:r>
            <a:r>
              <a:rPr lang="uk-UA" sz="1400" u="sng" dirty="0" err="1"/>
              <a:t>н.р</a:t>
            </a:r>
            <a:r>
              <a:rPr lang="uk-UA" sz="1400" u="sng" dirty="0"/>
              <a:t> було залучено 271322,87 грн, з них батьківських коштів – 79872,29 грн, 3111,60 грн - спонсорських та 15034,50 грн коштів працівників.</a:t>
            </a:r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1254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27384"/>
            <a:ext cx="918051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7041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12368"/>
              </p:ext>
            </p:extLst>
          </p:nvPr>
        </p:nvGraphicFramePr>
        <p:xfrm>
          <a:off x="2771800" y="908720"/>
          <a:ext cx="5904656" cy="5319789"/>
        </p:xfrm>
        <a:graphic>
          <a:graphicData uri="http://schemas.openxmlformats.org/drawingml/2006/table">
            <a:tbl>
              <a:tblPr firstRow="1" firstCol="1" bandRow="1"/>
              <a:tblGrid>
                <a:gridCol w="1567396"/>
                <a:gridCol w="872005"/>
                <a:gridCol w="872005"/>
                <a:gridCol w="852314"/>
                <a:gridCol w="852314"/>
                <a:gridCol w="888622"/>
              </a:tblGrid>
              <a:tr h="8433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Зміст заходів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Сума витрачених коштів і джерела фінансування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Всього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Бюджетні 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Батьківські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Спонсорські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кошти працівників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335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Придбання: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Медичні препарати та деззасоби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6528.50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6528.50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Постільна білизна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11000.00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11000.00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Тонер в принтер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390.00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390.00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Миючі засоби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36652.71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2940.87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39593.58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Канцтовари 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2327.04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130.00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115.00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2572,04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Шафи для інвентарю (6 шт)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20000.00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20000.00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Праска 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2800.00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2800.00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Блендер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1200.00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1200.00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Радіатори (музична зала)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11000.00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11000.00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Прожектори та прожектори з датчиками руху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3073.00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3073.00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Бойлер в групу «Перлинка»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5580.00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5580.00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Функціонування сайту (</a:t>
                      </a:r>
                      <a:r>
                        <a:rPr lang="uk-UA" sz="1000" b="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 рік)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2449.00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2449.00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Навчально-методичні комплекти, посібники, література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1355.00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1355.00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0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Будматеріали (фарба, кахель, шпалери, клей, вирівнююча суміш, шпаклівка, цемент, церезит, ґрунтовка, тощо)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92747.58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92747.58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0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Господарчі матеріали (замки, щітки, валіки, кабель, віники, крани, лампочки, вимикачі, шпателі, шланги, тощо)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9975.65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17005.42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3011.60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5306.50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35299.17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67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27384"/>
            <a:ext cx="918051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7041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522997"/>
              </p:ext>
            </p:extLst>
          </p:nvPr>
        </p:nvGraphicFramePr>
        <p:xfrm>
          <a:off x="2267744" y="2852936"/>
          <a:ext cx="5904656" cy="2133600"/>
        </p:xfrm>
        <a:graphic>
          <a:graphicData uri="http://schemas.openxmlformats.org/drawingml/2006/table">
            <a:tbl>
              <a:tblPr firstRow="1" firstCol="1" bandRow="1"/>
              <a:tblGrid>
                <a:gridCol w="1567396"/>
                <a:gridCol w="872005"/>
                <a:gridCol w="872005"/>
                <a:gridCol w="852314"/>
                <a:gridCol w="852314"/>
                <a:gridCol w="888622"/>
              </a:tblGrid>
              <a:tr h="84335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Ремонтні роботи, послуги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2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Ремонтні роботи в музичній залі (заміна радіаторів опалення, шпаклювання стін, вирівнювання підлоги, реконструкція сцени), ремонт комп’ютера, м/п дверей, сантехніки, електромережі, </a:t>
                      </a:r>
                      <a:r>
                        <a:rPr lang="uk-UA" sz="10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покос</a:t>
                      </a:r>
                      <a:r>
                        <a:rPr lang="uk-UA" sz="1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трави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27612.00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100.00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27712.00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Передплата фахових періодичних видань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8023.00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8023.00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Разом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173304,48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79872,29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3111,6</a:t>
                      </a:r>
                      <a:r>
                        <a:rPr lang="uk-UA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15034,5</a:t>
                      </a:r>
                      <a:r>
                        <a:rPr lang="uk-UA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271322,</a:t>
                      </a:r>
                      <a:r>
                        <a:rPr lang="uk-UA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26" marR="316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07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4" y="27381"/>
            <a:ext cx="9144004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04837" y="910412"/>
            <a:ext cx="62646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Проблемні питання, </a:t>
            </a:r>
            <a:r>
              <a:rPr lang="uk-UA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які залишаються не </a:t>
            </a:r>
            <a:r>
              <a:rPr lang="uk-UA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вирішеними</a:t>
            </a:r>
            <a:r>
              <a:rPr lang="uk-UA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uk-UA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недостатнє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оснащення педагогічного процесу навчально – наочними посібниками та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обладнанням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підвищення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роботи педагогів закладу та адміністрації щодо популяризації діяльності в засобах масової інформації</a:t>
            </a:r>
          </a:p>
          <a:p>
            <a:pPr lvl="0"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2308" y="3212976"/>
            <a:ext cx="6390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вирішені питання, які потребують значних фінансових затрат: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утеплення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приміщення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закладу;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заміна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харчоблоку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заміна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дверей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щитову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пожежостійкі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поповнення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парку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комп’ютерної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осучаснення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ігрових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майданчиків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встановлення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автоматичної сигналізації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просочення даху вогненебезпечною речовиною.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1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47412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33690" y="1412776"/>
            <a:ext cx="66404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  <a:latin typeface="Comic Sans MS" pitchFamily="66" charset="0"/>
              </a:rPr>
              <a:t>Дякую за увагу!</a:t>
            </a:r>
          </a:p>
          <a:p>
            <a:endParaRPr lang="uk-UA" sz="2800" b="1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r>
              <a:rPr lang="uk-UA" sz="2800" b="1" dirty="0" smtClean="0">
                <a:solidFill>
                  <a:srgbClr val="0000CC"/>
                </a:solidFill>
                <a:latin typeface="Comic Sans MS" pitchFamily="66" charset="0"/>
              </a:rPr>
              <a:t>	Всім миру та міцного здоров’я!</a:t>
            </a:r>
          </a:p>
          <a:p>
            <a:r>
              <a:rPr lang="uk-UA" sz="2800" b="1" dirty="0" smtClean="0">
                <a:solidFill>
                  <a:srgbClr val="0000CC"/>
                </a:solidFill>
                <a:latin typeface="Comic Sans MS" pitchFamily="66" charset="0"/>
              </a:rPr>
              <a:t>		</a:t>
            </a:r>
            <a:endParaRPr lang="ru-RU" dirty="0"/>
          </a:p>
        </p:txBody>
      </p:sp>
      <p:pic>
        <p:nvPicPr>
          <p:cNvPr id="5" name="Picture 4" descr="http://mykartinka.ru/_ph/18/35782613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1F7"/>
              </a:clrFrom>
              <a:clrTo>
                <a:srgbClr val="F2F1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17" y="2683360"/>
            <a:ext cx="4965124" cy="310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Індивідуальне Тату &quot; Все буде Україна &quot; - tattooshka.com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5" b="33720"/>
          <a:stretch/>
        </p:blipFill>
        <p:spPr bwMode="auto">
          <a:xfrm rot="19300866">
            <a:off x="4444456" y="3969552"/>
            <a:ext cx="457200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47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07296" y="-2"/>
            <a:ext cx="6336704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Освітня діяльність закладу здійснювалась відповідно </a:t>
            </a: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Законів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України «Про освіту»,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Про охорону праці»,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Освітньої програми для дітей від 2 до 7 років «Дитина» (2020 року</a:t>
            </a:r>
            <a:r>
              <a:rPr lang="uk-UA" alt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Базового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компонента дошкільної освіти в Україні,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Колективний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договір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Статуту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ЗДО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Правил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внутрішнього трудового розпорядку.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Плану роботи на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2022-2023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alt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Положення </a:t>
            </a:r>
            <a:r>
              <a:rPr lang="uk-UA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Національної доктрини розвитку освіти</a:t>
            </a:r>
            <a:r>
              <a:rPr lang="uk-UA" alt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alt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чинних </a:t>
            </a:r>
            <a:r>
              <a:rPr lang="uk-UA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комплексних програмам, </a:t>
            </a:r>
            <a:endParaRPr lang="uk-UA" alt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alt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Концепції </a:t>
            </a:r>
            <a:r>
              <a:rPr lang="uk-UA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національно-патріотичного виховання, </a:t>
            </a:r>
            <a:endParaRPr lang="uk-UA" alt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alt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Указу Президента України «Про введення воєнного стану в Україні»,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alt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листом </a:t>
            </a:r>
            <a:r>
              <a:rPr lang="uk-UA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 № 1/6887-22 від 22.06.2022 «Щодо збереження мережі закладів дошкільної освіти та захисту прав їх працівників», </a:t>
            </a:r>
            <a:endParaRPr lang="uk-UA" alt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alt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листа </a:t>
            </a:r>
            <a:r>
              <a:rPr lang="uk-UA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 України «</a:t>
            </a:r>
            <a:r>
              <a:rPr lang="uk-UA" alt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Інструктивно</a:t>
            </a:r>
            <a:r>
              <a:rPr lang="uk-UA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-методичні рекомендації «Щодо окремих питань діяльності закладів дошкільної освіти у 2022-2023 н. р.» від 27.07.2022 р. №1/8504-22, </a:t>
            </a:r>
            <a:endParaRPr lang="uk-UA" alt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alt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наказу </a:t>
            </a:r>
            <a:r>
              <a:rPr lang="uk-UA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 № 527 від 06.06.2022 року «Про деякі питання національно – патріотичного виховання в закладах освіти України», </a:t>
            </a:r>
            <a:endParaRPr lang="uk-UA" alt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alt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Положення </a:t>
            </a:r>
            <a:r>
              <a:rPr lang="uk-UA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 заклад дошкільної освіти, </a:t>
            </a:r>
            <a:endParaRPr lang="uk-UA" alt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alt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Парціальною </a:t>
            </a:r>
            <a:r>
              <a:rPr lang="uk-UA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програмою - програма розвитку дітей від 2 до 6 років «Безмежний світ гри з </a:t>
            </a:r>
            <a:r>
              <a:rPr lang="ru-RU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uk-UA" alt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»/Рома О.Ю..</a:t>
            </a:r>
            <a:r>
              <a:rPr lang="ru-RU" altLang="ru-RU" sz="1600" dirty="0"/>
              <a:t> </a:t>
            </a:r>
            <a:endParaRPr lang="ru-RU" altLang="ru-RU" sz="1600" dirty="0">
              <a:latin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03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740738"/>
            <a:ext cx="540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Головна мета закладу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- забезпечення дошкільною освітою дітей, створення умов для їх психофізичного,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розумового та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естетичного розвитку.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2560494"/>
            <a:ext cx="69309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Завдання закладу: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 між дошкільною та початковою освітою в умовах освітньої реформи «Нова українська школа» з метою створення єдиної системи розвитку і виховання дитини.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проведення самооцінювання напрямку освітньої діяльності закладу – освітнє середовище закладу.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http://cs309629.userapi.com/v309629103/1df9/wqZuIje_BSw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695" y="472514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1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664703"/>
              </p:ext>
            </p:extLst>
          </p:nvPr>
        </p:nvGraphicFramePr>
        <p:xfrm>
          <a:off x="2431559" y="2132857"/>
          <a:ext cx="6532930" cy="228157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44463"/>
                <a:gridCol w="4088268"/>
                <a:gridCol w="1800199"/>
              </a:tblGrid>
              <a:tr h="269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Відомості про заклад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Показники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6932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груп усього: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69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Раннього </a:t>
                      </a: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віку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69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Дошкільного віку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69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12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вихованців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696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uk-UA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12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Інклюзивні 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64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731417"/>
              </p:ext>
            </p:extLst>
          </p:nvPr>
        </p:nvGraphicFramePr>
        <p:xfrm>
          <a:off x="2789675" y="1221345"/>
          <a:ext cx="6136882" cy="22828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1297"/>
                <a:gridCol w="1029236"/>
                <a:gridCol w="1029236"/>
                <a:gridCol w="920895"/>
                <a:gridCol w="1133109"/>
                <a:gridCol w="1133109"/>
              </a:tblGrid>
              <a:tr h="366685">
                <a:tc rowSpan="2"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Роки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Всього педагогів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 gridSpan="2">
                  <a:txBody>
                    <a:bodyPr/>
                    <a:lstStyle/>
                    <a:p>
                      <a:pPr marL="1339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 них мають освіту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</a:tr>
              <a:tr h="7379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 anchor="ctr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Повна вища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 anchor="ctr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Базова вища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 anchor="ctr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Неповна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вища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 anchor="ctr"/>
                </a:tc>
                <a:tc>
                  <a:txBody>
                    <a:bodyPr/>
                    <a:lstStyle/>
                    <a:p>
                      <a:pPr marL="264160" marR="293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 них не фахівці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</a:tr>
              <a:tr h="212012">
                <a:tc>
                  <a:txBody>
                    <a:bodyPr/>
                    <a:lstStyle/>
                    <a:p>
                      <a:pPr marL="50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2018-2019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</a:tr>
              <a:tr h="222252">
                <a:tc>
                  <a:txBody>
                    <a:bodyPr/>
                    <a:lstStyle/>
                    <a:p>
                      <a:pPr marL="50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2019-2020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</a:tr>
              <a:tr h="222252">
                <a:tc>
                  <a:txBody>
                    <a:bodyPr/>
                    <a:lstStyle/>
                    <a:p>
                      <a:pPr marL="50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2020-2021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</a:tr>
              <a:tr h="222252">
                <a:tc>
                  <a:txBody>
                    <a:bodyPr/>
                    <a:lstStyle/>
                    <a:p>
                      <a:pPr marL="50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2021-2022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</a:tr>
              <a:tr h="222252">
                <a:tc>
                  <a:txBody>
                    <a:bodyPr/>
                    <a:lstStyle/>
                    <a:p>
                      <a:pPr marL="50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2022-2023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51920" y="656282"/>
            <a:ext cx="48965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Освітній рівень педагогічних працівників  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963123"/>
              </p:ext>
            </p:extLst>
          </p:nvPr>
        </p:nvGraphicFramePr>
        <p:xfrm>
          <a:off x="1475656" y="4077072"/>
          <a:ext cx="6372226" cy="1918208"/>
        </p:xfrm>
        <a:graphic>
          <a:graphicData uri="http://schemas.openxmlformats.org/drawingml/2006/table">
            <a:tbl>
              <a:tblPr firstRow="1" firstCol="1" bandRow="1"/>
              <a:tblGrid>
                <a:gridCol w="836757"/>
                <a:gridCol w="837347"/>
                <a:gridCol w="837347"/>
                <a:gridCol w="673185"/>
                <a:gridCol w="673185"/>
                <a:gridCol w="673185"/>
                <a:gridCol w="920610"/>
                <a:gridCol w="920610"/>
              </a:tblGrid>
              <a:tr h="198120">
                <a:tc rowSpan="2">
                  <a:txBody>
                    <a:bodyPr/>
                    <a:lstStyle/>
                    <a:p>
                      <a:pPr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роки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806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Категорії та звання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8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 педагогів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7000"/>
                        </a:lnSpc>
                        <a:spcAft>
                          <a:spcPts val="7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Спеціаліст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вища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7000"/>
                        </a:lnSpc>
                        <a:spcAft>
                          <a:spcPts val="265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Тарифний розряд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7000"/>
                        </a:lnSpc>
                        <a:spcAft>
                          <a:spcPts val="265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Звання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«вихователь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методист»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805">
                <a:tc>
                  <a:txBody>
                    <a:bodyPr/>
                    <a:lstStyle/>
                    <a:p>
                      <a:pPr marL="50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2018-2019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marL="50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2019-2020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17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17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17805">
                <a:tc>
                  <a:txBody>
                    <a:bodyPr/>
                    <a:lstStyle/>
                    <a:p>
                      <a:pPr marL="50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843808" y="3595559"/>
            <a:ext cx="38261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Кваліфікаційний</a:t>
            </a:r>
            <a:r>
              <a:rPr kumimoji="0" lang="uk-UA" altLang="ru-RU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рівень педагогів</a:t>
            </a: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94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2729" y="1992531"/>
            <a:ext cx="7265223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та перемоги у: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 у міському конкурсі «Чисте місто» в номінації «Кращий двір дошкільного закладу»;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місце у ІІ обласному етапі Всеукраїнського огляду-конкурсу на кращий стан фізичного виховання в навчальних закладах системи освіти України у номінації «Кращі міські заклади дошкільної освіти»;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 у Всеукраїнському дистанційному мистецькому конкурсі «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Оберегова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лялька-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мотанка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(вихователь Ірина Яковенко та вихованець Ілля Гуров);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 у Всеукраїнському дистанційному мистецькому конкурсі «Янголятко Перемоги» (вихователь Ірина Яковенко);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Перемога в номінації «Україна починається з нас» у проєкті «Україна надзвичайна!» у рамках Всеукраїнського фестивалю гри, навчання і натхнення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Fest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2022-2023 в рамках Меморандуму про взаєморозуміння між МОН України та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LEGO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Foundation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(отримали ноутбук)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І ступеня 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конкурсі читців Шевченківської поезії «Заповіт 2023» (вихованець старшої групи Андрій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Головатенко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Зірка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ІІІ ступеня 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конкурсі читців Шевченківської поезії «Заповіт 2023» (вихованка старшої групи Анна Ященко)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15398" y="535273"/>
            <a:ext cx="2690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Наші досягнення:</a:t>
            </a:r>
          </a:p>
        </p:txBody>
      </p:sp>
      <p:pic>
        <p:nvPicPr>
          <p:cNvPr id="7" name="Picture 2" descr="https://encrypted-tbn0.gstatic.com/images?q=tbn:ANd9GcSxnfALwIlmbAc6df3_FQhq1FyGqbVcFaG-M8qqNj08ttj7zPx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194" y="188640"/>
            <a:ext cx="1134030" cy="161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06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473" y="0"/>
            <a:ext cx="947412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00568" y="1484784"/>
            <a:ext cx="62498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 </a:t>
            </a:r>
            <a:endParaRPr lang="ru-RU" dirty="0"/>
          </a:p>
          <a:p>
            <a:pPr algn="ctr"/>
            <a:r>
              <a:rPr lang="uk-UA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Участь в</a:t>
            </a:r>
            <a:r>
              <a:rPr lang="uk-UA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uk-UA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Благодійному заході до Дня незламності України (24.02.2023) ініційований громадською організацією «МООЛМС «Молодь – майбутнє нації»» , а саме в конкурсі малюнків «Ми – Україна!» (подяка президента ГО)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програмі соціально- емоційного розвитку та навчання для дітей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Peppy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“Веселі друзі” (отримали 15 наборів іграшок та методичні рекомендації до них)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Всеукраїнській благодійній акції 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Happy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Мяу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Мурчика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міжнародному занятті доброти БФ «Щаслива лапа»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17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473" y="0"/>
            <a:ext cx="947412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1780680"/>
            <a:ext cx="4395521" cy="3296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259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473" y="0"/>
            <a:ext cx="947412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2636912"/>
            <a:ext cx="6529190" cy="2550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7207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5569</TotalTime>
  <Words>1015</Words>
  <Application>Microsoft Office PowerPoint</Application>
  <PresentationFormat>Экран (4:3)</PresentationFormat>
  <Paragraphs>389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Comic Sans MS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Helen</dc:creator>
  <cp:lastModifiedBy>Учетная запись Майкрософт</cp:lastModifiedBy>
  <cp:revision>226</cp:revision>
  <dcterms:created xsi:type="dcterms:W3CDTF">2015-05-15T06:07:11Z</dcterms:created>
  <dcterms:modified xsi:type="dcterms:W3CDTF">2023-07-04T13:39:21Z</dcterms:modified>
</cp:coreProperties>
</file>