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322" r:id="rId6"/>
    <p:sldId id="332" r:id="rId7"/>
    <p:sldId id="333" r:id="rId8"/>
    <p:sldId id="314" r:id="rId9"/>
    <p:sldId id="324" r:id="rId10"/>
    <p:sldId id="312" r:id="rId11"/>
    <p:sldId id="337" r:id="rId12"/>
    <p:sldId id="303" r:id="rId13"/>
    <p:sldId id="315" r:id="rId14"/>
    <p:sldId id="329" r:id="rId15"/>
    <p:sldId id="328" r:id="rId16"/>
    <p:sldId id="316" r:id="rId17"/>
    <p:sldId id="339" r:id="rId18"/>
    <p:sldId id="30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4873" y="2811367"/>
            <a:ext cx="6624736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 –</a:t>
            </a:r>
          </a:p>
          <a:p>
            <a:pPr algn="just"/>
            <a:endParaRPr lang="uk-UA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2 публікації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«Дитячий садок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(вихователь </a:t>
            </a:r>
            <a:r>
              <a:rPr lang="uk-UA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Дідухова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О.В.)</a:t>
            </a:r>
          </a:p>
          <a:p>
            <a:pPr algn="just"/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місцевих 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«Всесвіт»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-3 публікації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«Вісник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Первомайська» 9  публікацій 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Та 60 публікацій на </a:t>
            </a:r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436079" y="5063333"/>
            <a:ext cx="2115205" cy="13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´Ð¸ÑÑÑÐ¸Ð¹ ÑÐ°Ð´Ð¾Ðº Ð³Ð°Ð·Ðµ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8347" b="11329"/>
          <a:stretch/>
        </p:blipFill>
        <p:spPr bwMode="auto">
          <a:xfrm rot="19808982">
            <a:off x="810009" y="2505919"/>
            <a:ext cx="1780094" cy="2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83639" y="450537"/>
            <a:ext cx="5759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Участь в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«Сприяння освіти» в рамках Меморандуму про взаєморозуміння між МОН України 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LEGO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Foundation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Всеукраїнській благодійній акції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Мурчика</a:t>
            </a:r>
            <a:r>
              <a:rPr lang="uk-UA" dirty="0"/>
              <a:t>»</a:t>
            </a:r>
            <a:endParaRPr lang="ru-RU" dirty="0"/>
          </a:p>
          <a:p>
            <a:pPr lvl="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03" y="-297"/>
            <a:ext cx="9474005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88640"/>
            <a:ext cx="4532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в проєкті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«Сприяння освіти» 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0502"/>
            <a:ext cx="3707904" cy="277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30502"/>
            <a:ext cx="3746687" cy="280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777687"/>
            <a:ext cx="3400201" cy="255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17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2431559" y="1843231"/>
            <a:ext cx="5866483" cy="389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484784"/>
            <a:ext cx="6735312" cy="4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198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усних звернення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07" y="1628800"/>
            <a:ext cx="3216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педагогічні ради,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 7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Видано наказів: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58 з основної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98 з кадрової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37 з адміністративно-господарської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Відвідано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52 занять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18 розваг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свят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88 режимних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моментів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733">
            <a:off x="5728549" y="555574"/>
            <a:ext cx="2866049" cy="2020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633">
            <a:off x="3242064" y="1219310"/>
            <a:ext cx="2097024" cy="292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962">
            <a:off x="5773133" y="3305745"/>
            <a:ext cx="2222688" cy="2993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454">
            <a:off x="1101627" y="3571071"/>
            <a:ext cx="2023872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224" y="1844824"/>
            <a:ext cx="69847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u="sng" dirty="0"/>
              <a:t>Замінено: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тюль в груповій та спальній кімнаті (середня «Б» та старша «Б» групи)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частково електромережу (середня «А» група)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частково систему опалення (музична зала)</a:t>
            </a:r>
            <a:endParaRPr lang="ru-RU" sz="1400" dirty="0"/>
          </a:p>
          <a:p>
            <a:endParaRPr lang="uk-UA" sz="1400" b="1" u="sng" dirty="0"/>
          </a:p>
          <a:p>
            <a:r>
              <a:rPr lang="uk-UA" sz="1400" b="1" u="sng" dirty="0" smtClean="0"/>
              <a:t>Здійснено</a:t>
            </a:r>
            <a:r>
              <a:rPr lang="uk-UA" sz="1400" b="1" u="sng" dirty="0"/>
              <a:t>: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ремонт та заміну 2-х </a:t>
            </a:r>
            <a:r>
              <a:rPr lang="uk-UA" sz="1400" dirty="0" err="1"/>
              <a:t>канфорок</a:t>
            </a:r>
            <a:r>
              <a:rPr lang="uk-UA" sz="1400" dirty="0"/>
              <a:t> на харчоблоці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капітальний ремонт: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ремонт комп’ютерної техніки</a:t>
            </a:r>
            <a:endParaRPr lang="ru-RU" sz="1400" dirty="0"/>
          </a:p>
          <a:p>
            <a:r>
              <a:rPr lang="uk-UA" sz="1400" b="1" u="sng" dirty="0"/>
              <a:t>Придбано: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лінолеум в музичну залу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холодильник на харчоблок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пилосос (старша «Б» група»)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дитячі меблі (ІІ молодша група)</a:t>
            </a:r>
            <a:endParaRPr lang="ru-RU" sz="1400" dirty="0"/>
          </a:p>
          <a:p>
            <a:endParaRPr lang="uk-UA" sz="1400" dirty="0" smtClean="0"/>
          </a:p>
          <a:p>
            <a:r>
              <a:rPr lang="uk-UA" sz="1400" dirty="0" smtClean="0"/>
              <a:t>За </a:t>
            </a:r>
            <a:r>
              <a:rPr lang="uk-UA" sz="1400" dirty="0"/>
              <a:t>рахунок педагогів закладу організовано поповнення методичного кабінету та груп демонстраційними матеріалами, загальною сумою </a:t>
            </a:r>
            <a:r>
              <a:rPr lang="ru-RU" sz="1400" dirty="0"/>
              <a:t>– </a:t>
            </a:r>
            <a:r>
              <a:rPr lang="uk-UA" sz="1400" dirty="0"/>
              <a:t>135,00 грн та передплату фахових видань – 5893,04  грн</a:t>
            </a:r>
            <a:endParaRPr lang="ru-RU" sz="1400" dirty="0"/>
          </a:p>
          <a:p>
            <a:r>
              <a:rPr lang="uk-UA" sz="1400" dirty="0"/>
              <a:t>За рахунок бюджетних </a:t>
            </a:r>
            <a:r>
              <a:rPr lang="uk-UA" sz="1400" dirty="0" smtClean="0"/>
              <a:t>коштів придбано </a:t>
            </a:r>
            <a:r>
              <a:rPr lang="uk-UA" sz="1400" dirty="0" err="1"/>
              <a:t>фінбол</a:t>
            </a:r>
            <a:r>
              <a:rPr lang="uk-UA" sz="1400" dirty="0"/>
              <a:t>-м’ячі, </a:t>
            </a:r>
            <a:r>
              <a:rPr lang="uk-UA" sz="1400" dirty="0" err="1"/>
              <a:t>кресла</a:t>
            </a:r>
            <a:r>
              <a:rPr lang="uk-UA" sz="1400" dirty="0"/>
              <a:t> груші та корекційно-розвиваючі </a:t>
            </a:r>
            <a:r>
              <a:rPr lang="uk-UA" sz="1400" dirty="0" smtClean="0"/>
              <a:t>ігри загальною сумою на 14465,00 грн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96538"/>
              </p:ext>
            </p:extLst>
          </p:nvPr>
        </p:nvGraphicFramePr>
        <p:xfrm>
          <a:off x="2431560" y="116632"/>
          <a:ext cx="6028872" cy="6505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928"/>
                <a:gridCol w="580454"/>
                <a:gridCol w="702685"/>
                <a:gridCol w="570221"/>
                <a:gridCol w="255472"/>
                <a:gridCol w="830378"/>
                <a:gridCol w="83606"/>
                <a:gridCol w="1152128"/>
              </a:tblGrid>
              <a:tr h="2749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Зміст заходів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Всього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</a:tr>
              <a:tr h="1558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бюджетні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Батьківські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Спонсор-ські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кошти працівників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ДНЗ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групам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Придбання: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Медичні препарати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  <a:r>
                        <a:rPr lang="uk-UA" sz="900">
                          <a:effectLst/>
                        </a:rPr>
                        <a:t>6,</a:t>
                      </a:r>
                      <a:r>
                        <a:rPr lang="en-US" sz="900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666,30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Постільна білизна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4950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4950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Рушники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Тонер і фарба в принтер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840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840,00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Навчально-методичні комплекти, посібники, література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3021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135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3156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Холодильник (1шт)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15500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15500,00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Лінолеум (в музичну залу)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22687,20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22687,20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Ремонт та часткова заміна конфорок на плитах харчоблоку (за рахунок коштів від господарської діяльності)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579</a:t>
                      </a:r>
                      <a:r>
                        <a:rPr lang="uk-UA" sz="900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579</a:t>
                      </a:r>
                      <a:r>
                        <a:rPr lang="uk-UA" sz="900">
                          <a:effectLst/>
                        </a:rPr>
                        <a:t>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Дитячі меблі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6650,00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Фітбол-м’ячі, кресла-груші та корекційно-розвиваючі ігри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14465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14465,00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Поповнення матеріально-технічної бази: іграшки дидактичні, настільні ігри, набори для декору, лотки для конструктору, література, роздатковий матеріал, демонстраційний матеріал тощо)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3446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indent="-61595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15785,50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19231,50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Будматеріали (фарба, шпаклівка, цемент, церезит, ґрунтовка, тощо)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Господарчі матеріали (замки, щітки, валіки, кабель, віники, лампочки, вимикачі, крани, тощо)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indent="-61595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9167,9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9421,90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52940"/>
              </p:ext>
            </p:extLst>
          </p:nvPr>
        </p:nvGraphicFramePr>
        <p:xfrm>
          <a:off x="2453728" y="1988840"/>
          <a:ext cx="6173896" cy="452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1378"/>
                <a:gridCol w="673584"/>
                <a:gridCol w="733470"/>
                <a:gridCol w="90678"/>
                <a:gridCol w="661709"/>
                <a:gridCol w="552479"/>
                <a:gridCol w="576064"/>
                <a:gridCol w="734534"/>
              </a:tblGrid>
              <a:tr h="17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Миючі засоби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5124,79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542,2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5666,99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522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Канцтовари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3440,50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291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3731,50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Функціонування сайту (за рік)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2000,00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74075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Ремонтні роботи, послуги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Ремонтні роботи в музичній залі (заміна труби опалення), ремонт комп’ютера, м/п дверей, сантехніки, електромережі, покос трави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2471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r>
                        <a:rPr lang="uk-UA" sz="1100">
                          <a:effectLst/>
                        </a:rPr>
                        <a:t>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4271</a:t>
                      </a:r>
                      <a:r>
                        <a:rPr lang="uk-UA" sz="1100">
                          <a:effectLst/>
                        </a:rPr>
                        <a:t>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218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Передплата фахових періодичних видань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5893,04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5893,04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34815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20255,00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58269,29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39307,10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8359,04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126190,43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044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977576,39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7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2738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690" y="1412776"/>
            <a:ext cx="6640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Всім миру та міцного здоров’я!</a:t>
            </a: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</a:t>
            </a:r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7" y="2683360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Індивідуальне Тату &quot; Все буде Україна &quot; - tattooshka.co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5" b="33720"/>
          <a:stretch/>
        </p:blipFill>
        <p:spPr bwMode="auto">
          <a:xfrm rot="19300866">
            <a:off x="4444456" y="3969552"/>
            <a:ext cx="4572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700808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Колективний договір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2020-2021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07283"/>
            <a:ext cx="69309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розвивальне предметно – просторове середовище для формування логіко – математичних здібностей засобами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реалізації творчого потенціалу та розширення функціональних можливостей організму дошкільників засобами фізичного виховання.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між дошкільною та початковою освітою в умовах освітньої реформи «Нова українська школа» з метою створення єдиної системи розвитку і виховання дитини.</a:t>
            </a: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15550"/>
              </p:ext>
            </p:extLst>
          </p:nvPr>
        </p:nvGraphicFramePr>
        <p:xfrm>
          <a:off x="2431559" y="2132857"/>
          <a:ext cx="6532930" cy="27345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22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47813"/>
              </p:ext>
            </p:extLst>
          </p:nvPr>
        </p:nvGraphicFramePr>
        <p:xfrm>
          <a:off x="2555776" y="1662098"/>
          <a:ext cx="6372226" cy="170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57"/>
                <a:gridCol w="837347"/>
                <a:gridCol w="837347"/>
                <a:gridCol w="673185"/>
                <a:gridCol w="673185"/>
                <a:gridCol w="673185"/>
                <a:gridCol w="920610"/>
                <a:gridCol w="920610"/>
              </a:tblGrid>
              <a:tr h="198120">
                <a:tc row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gridSpan="3"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Категорії та звання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200">
                          <a:effectLst/>
                        </a:rPr>
                        <a:t>Спеціаліст </a:t>
                      </a:r>
                      <a:endParaRPr lang="ru-RU" sz="1100">
                        <a:effectLst/>
                      </a:endParaRPr>
                    </a:p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200">
                          <a:effectLst/>
                        </a:rPr>
                        <a:t>Тарифний розряд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200">
                          <a:effectLst/>
                        </a:rPr>
                        <a:t>Звання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«вихователь</a:t>
                      </a:r>
                      <a:r>
                        <a:rPr lang="en-US" sz="1200">
                          <a:effectLst/>
                        </a:rPr>
                        <a:t>-</a:t>
                      </a:r>
                      <a:r>
                        <a:rPr lang="ru-RU" sz="1200">
                          <a:effectLst/>
                        </a:rPr>
                        <a:t>методист»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8440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73873"/>
              </p:ext>
            </p:extLst>
          </p:nvPr>
        </p:nvGraphicFramePr>
        <p:xfrm>
          <a:off x="2123728" y="3717032"/>
          <a:ext cx="6319521" cy="2108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23"/>
                <a:gridCol w="1059867"/>
                <a:gridCol w="1059867"/>
                <a:gridCol w="948302"/>
                <a:gridCol w="1166831"/>
                <a:gridCol w="1166831"/>
              </a:tblGrid>
              <a:tr h="186690">
                <a:tc rowSpan="2"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мають освіту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L="264160" marR="293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не фахівці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352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572713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вересень -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67532"/>
              </p:ext>
            </p:extLst>
          </p:nvPr>
        </p:nvGraphicFramePr>
        <p:xfrm>
          <a:off x="1187624" y="2507281"/>
          <a:ext cx="7776863" cy="32259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9575"/>
                <a:gridCol w="691964"/>
                <a:gridCol w="692778"/>
                <a:gridCol w="771743"/>
                <a:gridCol w="877573"/>
                <a:gridCol w="899553"/>
                <a:gridCol w="592647"/>
                <a:gridCol w="666728"/>
                <a:gridCol w="849081"/>
                <a:gridCol w="695221"/>
              </a:tblGrid>
              <a:tr h="77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М’ясо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Риба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Масло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Сметана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Яйце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твердий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Овочі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2016-2017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62%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33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52195"/>
            <a:ext cx="3683797" cy="276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3" y="2486749"/>
            <a:ext cx="2880320" cy="386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2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6" y="2709680"/>
            <a:ext cx="2921627" cy="390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82" y="159445"/>
            <a:ext cx="3936436" cy="295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0988"/>
            <a:ext cx="4392488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2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082863"/>
            <a:ext cx="7265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Перемоги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огляді-конкурсі на кращу первинну профспілкову організацію працівників освіти (ІІ місце);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міському конкурсі «Чисте місто» в номінації «Кращий двір дошкільного закладу»;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дистанційному конкурсі «Арт-Трамплін»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дистанційному конкурсі творчих людей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Креатив» Чабанова Ірина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ІІ ступеня у Всеукраїнському конкурсі авторської прози та поезії «Я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Чабанова Ірина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конкурсі фото-,кіно- та аудіовізуальних мистецтв Іщенко Людмила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конкурсі фото-,кіно- та аудіовізуальних мистецтв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Злигостєва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398" y="53527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7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1008</Words>
  <Application>Microsoft Office PowerPoint</Application>
  <PresentationFormat>Экран (4:3)</PresentationFormat>
  <Paragraphs>410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Учетная запись Майкрософт</cp:lastModifiedBy>
  <cp:revision>218</cp:revision>
  <dcterms:created xsi:type="dcterms:W3CDTF">2015-05-15T06:07:11Z</dcterms:created>
  <dcterms:modified xsi:type="dcterms:W3CDTF">2023-07-03T14:03:23Z</dcterms:modified>
</cp:coreProperties>
</file>