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58" r:id="rId4"/>
    <p:sldId id="257" r:id="rId5"/>
    <p:sldId id="331" r:id="rId6"/>
    <p:sldId id="332" r:id="rId7"/>
    <p:sldId id="322" r:id="rId8"/>
    <p:sldId id="323" r:id="rId9"/>
    <p:sldId id="333" r:id="rId10"/>
    <p:sldId id="314" r:id="rId11"/>
    <p:sldId id="334" r:id="rId12"/>
    <p:sldId id="335" r:id="rId13"/>
    <p:sldId id="324" r:id="rId14"/>
    <p:sldId id="325" r:id="rId15"/>
    <p:sldId id="326" r:id="rId16"/>
    <p:sldId id="312" r:id="rId17"/>
    <p:sldId id="303" r:id="rId18"/>
    <p:sldId id="315" r:id="rId19"/>
    <p:sldId id="329" r:id="rId20"/>
    <p:sldId id="328" r:id="rId21"/>
    <p:sldId id="316" r:id="rId22"/>
    <p:sldId id="313" r:id="rId23"/>
    <p:sldId id="307" r:id="rId24"/>
    <p:sldId id="288" r:id="rId25"/>
    <p:sldId id="319" r:id="rId26"/>
    <p:sldId id="318" r:id="rId27"/>
    <p:sldId id="320" r:id="rId28"/>
    <p:sldId id="330" r:id="rId29"/>
    <p:sldId id="32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23" autoAdjust="0"/>
  </p:normalViewPr>
  <p:slideViewPr>
    <p:cSldViewPr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___Microsoft_Word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0950" y="3413680"/>
            <a:ext cx="35869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Юридична </a:t>
            </a:r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адреса: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55213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Миколаївська обл.,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Первомайськ,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вул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І. Виговського,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12;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(05161) 4-21-44;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Електронна адреса: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zvinochok</a:t>
            </a:r>
            <a:r>
              <a:rPr lang="ru-RU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6@ukr.net </a:t>
            </a:r>
            <a:endParaRPr lang="en-US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Сайт закладу: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http://dzvinochok6sad.klasna.com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915369" cy="306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20380" y="669060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0066"/>
                </a:solidFill>
                <a:latin typeface="Monotype Corsiva" pitchFamily="66" charset="0"/>
              </a:rPr>
              <a:t>Дошкільний навчальний заклад </a:t>
            </a:r>
            <a:endParaRPr lang="uk-UA" sz="2800" b="1" dirty="0" smtClean="0">
              <a:solidFill>
                <a:srgbClr val="FF0066"/>
              </a:solidFill>
              <a:latin typeface="Monotype Corsiva" pitchFamily="66" charset="0"/>
            </a:endParaRPr>
          </a:p>
          <a:p>
            <a:pPr algn="ctr"/>
            <a:r>
              <a:rPr lang="uk-UA" sz="2800" b="1" dirty="0" smtClean="0">
                <a:solidFill>
                  <a:srgbClr val="FF0066"/>
                </a:solidFill>
                <a:latin typeface="Monotype Corsiva" pitchFamily="66" charset="0"/>
              </a:rPr>
              <a:t>ясла-садок </a:t>
            </a:r>
            <a:r>
              <a:rPr lang="uk-UA" sz="2800" b="1" dirty="0">
                <a:solidFill>
                  <a:srgbClr val="FF0066"/>
                </a:solidFill>
                <a:latin typeface="Monotype Corsiva" pitchFamily="66" charset="0"/>
              </a:rPr>
              <a:t>№ 6 «Дзвіночок» </a:t>
            </a:r>
            <a:endParaRPr lang="uk-UA" sz="2800" b="1" dirty="0" smtClean="0">
              <a:solidFill>
                <a:srgbClr val="FF0066"/>
              </a:solidFill>
              <a:latin typeface="Monotype Corsiva" pitchFamily="66" charset="0"/>
            </a:endParaRPr>
          </a:p>
          <a:p>
            <a:pPr algn="ctr"/>
            <a:r>
              <a:rPr lang="uk-UA" sz="2800" b="1" dirty="0" smtClean="0">
                <a:solidFill>
                  <a:srgbClr val="FF0066"/>
                </a:solidFill>
                <a:latin typeface="Monotype Corsiva" pitchFamily="66" charset="0"/>
              </a:rPr>
              <a:t>Первомайської </a:t>
            </a:r>
            <a:r>
              <a:rPr lang="uk-UA" sz="2800" b="1" dirty="0">
                <a:solidFill>
                  <a:srgbClr val="FF0066"/>
                </a:solidFill>
                <a:latin typeface="Monotype Corsiva" pitchFamily="66" charset="0"/>
              </a:rPr>
              <a:t>міської ради</a:t>
            </a:r>
            <a:endParaRPr lang="ru-RU" sz="2800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http://klasnaocinka.com.ua/uploads/editor/11100/579034/sitepage_8/images/2012_07_03_10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16" y="2391732"/>
            <a:ext cx="4295378" cy="3221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1500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7041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62" y="3573016"/>
            <a:ext cx="4166240" cy="3156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https://dzvinochok6sad.klasna.com/uploads/editor/11100/579034/sitepage_2/images/82781140_1208159896050016_7525839427755573248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502" y="424970"/>
            <a:ext cx="4223792" cy="3148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4210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s://dzvinochok6sad.klasna.com/uploads/editor/11100/579034/sitepage_2/images/85149735_4089482121069252_8682830843372109824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17299"/>
            <a:ext cx="3552055" cy="2647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dzvinochok6sad.klasna.com/uploads/editor/11100/579034/sitepage_2/images/79234274_3097744966906597_2145274157909147648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639"/>
            <a:ext cx="4131985" cy="3079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dzvinochok6sad.klasna.com/uploads/editor/11100/579034/sitepage_2/images/73002291_406998236673651_126021538829828096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40687"/>
            <a:ext cx="3575720" cy="2681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99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s://dzvinochok6sad.klasna.com/uploads/editor/11100/579034/sitepage_2/images/88286616_202664821091681_7698282613798076416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0648"/>
            <a:ext cx="4151784" cy="311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dzvinochok6sad.klasna.com/uploads/editor/11100/579034/sitepage_2/images/88246859_549333122345105_2674657034946740224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24299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dzvinochok6sad.klasna.com/uploads/editor/11100/579034/sitepage_2/images/88163843_757001901373827_4892526336410648576_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92"/>
          <a:stretch/>
        </p:blipFill>
        <p:spPr bwMode="auto">
          <a:xfrm>
            <a:off x="4312893" y="3451839"/>
            <a:ext cx="4420017" cy="246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95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5776" y="1988840"/>
            <a:ext cx="6462464" cy="364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Перемоги у</a:t>
            </a: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marR="179705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міський огляд-конкурс готовності ЗДО до 2019/2020н.р. (І місце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R="179705" lvl="0" algn="just"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79705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міський огляд-конкурс на кращу первинну профспілкову організацію працівників освіти (ІІ місце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R="179705" lvl="0" algn="just"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79705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грамота з нагоди відзначення 343-ї річниці заснування м. Первомайська та за перемогу в міському конкурсі «Чисте місто» в номінації «Кращий двір дошкільного закладу».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15398" y="1095933"/>
            <a:ext cx="2690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Наші досягнення:</a:t>
            </a:r>
          </a:p>
        </p:txBody>
      </p:sp>
      <p:pic>
        <p:nvPicPr>
          <p:cNvPr id="7" name="Picture 2" descr="https://encrypted-tbn0.gstatic.com/images?q=tbn:ANd9GcSxnfALwIlmbAc6df3_FQhq1FyGqbVcFaG-M8qqNj08ttj7zPx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194" y="188640"/>
            <a:ext cx="1134030" cy="161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06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31559" y="794857"/>
            <a:ext cx="59584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 </a:t>
            </a:r>
            <a:endParaRPr lang="ru-RU" dirty="0"/>
          </a:p>
          <a:p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Участь в</a:t>
            </a: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-	 ІІ Всеукраїнському занятті доброти про гуманне та відповідальне ставлення до тварин (березень, 2020)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-	В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всеукраїнській благодійній акції 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Happy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Мяу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Мурчика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-	Всеукраїнському конкурсі на кращий веб-сайт (квітень 2020);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	Міському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проєкті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«І на тім рушникові!» (травень, 2020)</a:t>
            </a:r>
          </a:p>
        </p:txBody>
      </p:sp>
      <p:pic>
        <p:nvPicPr>
          <p:cNvPr id="6" name="Picture 2" descr="https://encrypted-tbn0.gstatic.com/images?q=tbn:ANd9GcSxnfALwIlmbAc6df3_FQhq1FyGqbVcFaG-M8qqNj08ttj7zPx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194" y="188640"/>
            <a:ext cx="1134030" cy="161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95936" y="332656"/>
            <a:ext cx="2690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Наші досягнення:</a:t>
            </a:r>
          </a:p>
        </p:txBody>
      </p:sp>
      <p:pic>
        <p:nvPicPr>
          <p:cNvPr id="9218" name="Picture 2" descr="https://dzvinochok6sad.klasna.com/uploads/editor/11100/579034/sitepage_2/images/168_doshkilniy_navchalniy_zaklad_yasla_sadok_6_dzvinochok_m__pervomaysk_1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2712">
            <a:off x="546857" y="3267533"/>
            <a:ext cx="2261336" cy="320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dzvinochok6sad.klasna.com/uploads/editor/11100/579034/sitepage_2/images/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1397">
            <a:off x="4610961" y="4408619"/>
            <a:ext cx="2740885" cy="194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09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3015" y="1337732"/>
            <a:ext cx="64624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Заходи </a:t>
            </a:r>
            <a:r>
              <a:rPr lang="uk-UA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міському рівні</a:t>
            </a: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dirty="0">
                <a:latin typeface="Times New Roman"/>
                <a:ea typeface="Times New Roman"/>
              </a:rPr>
              <a:t>Методичне об'єднання вихователів старших груп ДНЗ міста (вересень, 2019);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dirty="0">
                <a:latin typeface="Times New Roman"/>
                <a:ea typeface="Times New Roman"/>
              </a:rPr>
              <a:t>Семінар керівників «Побудова внутрішньої системи забезпечення якості освіти: від теорії до практики» (листопад, 2019</a:t>
            </a:r>
            <a:r>
              <a:rPr lang="uk-UA" dirty="0" smtClean="0">
                <a:latin typeface="Times New Roman"/>
                <a:ea typeface="Times New Roman"/>
              </a:rPr>
              <a:t>);</a:t>
            </a:r>
            <a:endParaRPr lang="ru-RU" sz="1600" dirty="0">
              <a:latin typeface="Times New Roman"/>
              <a:ea typeface="Times New Roman"/>
            </a:endParaRPr>
          </a:p>
        </p:txBody>
      </p:sp>
      <p:pic>
        <p:nvPicPr>
          <p:cNvPr id="10244" name="Picture 4" descr="https://dzvinochok6sad.klasna.com/uploads/editor/11100/579034/sitepage_2/images/73390844_489705908338109_865043088569637273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25049"/>
            <a:ext cx="2416056" cy="1812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6" name="Picture 6" descr="https://dzvinochok6sad.klasna.com/uploads/editor/11100/579034/sitepage_2/images/77262892_574644536635823_4768119993046925312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05384"/>
            <a:ext cx="2711625" cy="2033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8" name="Picture 8" descr="https://dzvinochok6sad.klasna.com/uploads/editor/11100/579034/sitepage_2/images/78342166_504301720164937_2308482511430221824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289" y="3933056"/>
            <a:ext cx="3148190" cy="1770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3296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473" y="0"/>
            <a:ext cx="947412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00057" y="188640"/>
            <a:ext cx="6624736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Друкування у :</a:t>
            </a:r>
          </a:p>
          <a:p>
            <a:pPr algn="just"/>
            <a:r>
              <a:rPr lang="uk-UA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фахових періодичних </a:t>
            </a:r>
            <a:r>
              <a:rPr lang="uk-UA" sz="2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виданнях</a:t>
            </a:r>
            <a:r>
              <a:rPr lang="uk-UA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uk-UA" sz="1200" dirty="0">
                <a:latin typeface="Times New Roman"/>
                <a:ea typeface="Calibri"/>
              </a:rPr>
              <a:t>Авраменко О. С. Заняття гуртка з англійської мови для дітей старшого дошкільного віку «</a:t>
            </a:r>
            <a:r>
              <a:rPr lang="en-US" sz="1200" dirty="0">
                <a:latin typeface="Times New Roman"/>
                <a:ea typeface="Calibri"/>
              </a:rPr>
              <a:t>Home</a:t>
            </a:r>
            <a:r>
              <a:rPr lang="uk-UA" sz="1200" dirty="0">
                <a:latin typeface="Times New Roman"/>
                <a:ea typeface="Calibri"/>
              </a:rPr>
              <a:t>, </a:t>
            </a:r>
            <a:r>
              <a:rPr lang="en-US" sz="1200" dirty="0">
                <a:latin typeface="Times New Roman"/>
                <a:ea typeface="Calibri"/>
              </a:rPr>
              <a:t>sweet home</a:t>
            </a:r>
            <a:r>
              <a:rPr lang="uk-UA" sz="1200" dirty="0">
                <a:latin typeface="Times New Roman"/>
                <a:ea typeface="Calibri"/>
              </a:rPr>
              <a:t>»  - журнал «Фантазії вихователя» № 6/2019</a:t>
            </a:r>
            <a:endParaRPr lang="ru-RU" sz="1200" dirty="0">
              <a:latin typeface="Times New Roman"/>
              <a:ea typeface="Calibri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Ø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200" dirty="0" err="1">
                <a:latin typeface="Times New Roman"/>
                <a:ea typeface="Calibri"/>
              </a:rPr>
              <a:t>Дідухова</a:t>
            </a:r>
            <a:r>
              <a:rPr lang="uk-UA" sz="1200" dirty="0">
                <a:latin typeface="Times New Roman"/>
                <a:ea typeface="Calibri"/>
              </a:rPr>
              <a:t> О.В. Заняття для дітей молодшого дошкільного віку «Потреби та бажання», журнал «Фантазії вихователя» №7/2019</a:t>
            </a:r>
            <a:endParaRPr lang="ru-RU" sz="1200" dirty="0">
              <a:latin typeface="Times New Roman"/>
              <a:ea typeface="Calibri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uk-UA" sz="1200" dirty="0">
                <a:latin typeface="Times New Roman"/>
                <a:ea typeface="Calibri"/>
              </a:rPr>
              <a:t>Чайка А.І Заняття для дітей молодшого дошкільного віку «Ярмарок» - журнал  «Фантазії вихователя» № 7/2019</a:t>
            </a:r>
            <a:endParaRPr lang="ru-RU" sz="1200" dirty="0">
              <a:latin typeface="Times New Roman"/>
              <a:ea typeface="Calibri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uk-UA" sz="1200" dirty="0">
                <a:latin typeface="Times New Roman"/>
                <a:ea typeface="Calibri"/>
              </a:rPr>
              <a:t>Чайка А.І. Заняття для дітей молодшого дошкільного віку «Де ти Білочка живеш?» - журнал  «Фантазії вихователя» № 9/2019</a:t>
            </a:r>
            <a:endParaRPr lang="ru-RU" sz="1200" dirty="0">
              <a:latin typeface="Times New Roman"/>
              <a:ea typeface="Calibri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uk-UA" sz="1200" dirty="0">
                <a:latin typeface="Times New Roman"/>
                <a:ea typeface="Calibri"/>
              </a:rPr>
              <a:t>Вишневська І.О Інтегроване заняття для батьків в стилі </a:t>
            </a:r>
            <a:r>
              <a:rPr lang="uk-UA" sz="1200" dirty="0" err="1">
                <a:latin typeface="Times New Roman"/>
                <a:ea typeface="Calibri"/>
              </a:rPr>
              <a:t>коучинг</a:t>
            </a:r>
            <a:r>
              <a:rPr lang="uk-UA" sz="1200" dirty="0">
                <a:latin typeface="Times New Roman"/>
                <a:ea typeface="Calibri"/>
              </a:rPr>
              <a:t> – журнал «Психолог </a:t>
            </a:r>
            <a:r>
              <a:rPr lang="uk-UA" sz="1200" dirty="0" err="1">
                <a:latin typeface="Times New Roman"/>
                <a:ea typeface="Calibri"/>
              </a:rPr>
              <a:t>дошкілля</a:t>
            </a:r>
            <a:r>
              <a:rPr lang="uk-UA" sz="1200" dirty="0">
                <a:latin typeface="Times New Roman"/>
                <a:ea typeface="Calibri"/>
              </a:rPr>
              <a:t>» - № 11/2019</a:t>
            </a:r>
            <a:endParaRPr lang="ru-RU" sz="1200" dirty="0">
              <a:latin typeface="Times New Roman"/>
              <a:ea typeface="Calibri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uk-UA" sz="1200" dirty="0">
                <a:latin typeface="Times New Roman"/>
                <a:ea typeface="Calibri"/>
              </a:rPr>
              <a:t>Чайка А.І. Заняття для дітей молодшого дошкільного віку «Годівнички» - журнал  «Фантазії вихователя» № </a:t>
            </a:r>
            <a:r>
              <a:rPr lang="uk-UA" sz="1200" dirty="0" smtClean="0">
                <a:latin typeface="Times New Roman"/>
                <a:ea typeface="Calibri"/>
              </a:rPr>
              <a:t>12/2019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місцевих ЗМІ:</a:t>
            </a:r>
            <a:endParaRPr lang="uk-UA" sz="2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Чабанова І.І., Бондаренко І.М. «Безпека на дорозі – запорука життя» - газета «Вісник Первомайська»; вересень, №     , 2019 року 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Іщенко Л.М. «Мандруємо в казку» - газета «Всесвіт» січень, №3, 2020 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Іщенко Л.М. «Мандруємо в казку» - газета «Всесвіт» січень, №4, 2020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Іщенко Л.М. «Мандруємо в казку» - газета «Всесвіт» січень, №5, 2020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Іщенко Л.М. «Кольоровий тиждень» - газета «Всесвіт»; лютий, №7 , 2020 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Іщенко Л.М., Чайка А.І. «Вчимо дітей цінувати життя» - газета «Вісник Первомайська»; грудень, №96-97, 2019 року 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Іщенко Л.М. «У дитячому садочку «Дзвіночки» започатковано Алею випускників» - газета «Всесвіт»; травень, №22, 2020 </a:t>
            </a:r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357188"/>
            <a:r>
              <a:rPr lang="uk-UA" sz="1400" b="1" u="sng" dirty="0" smtClean="0">
                <a:latin typeface="Times New Roman" pitchFamily="18" charset="0"/>
                <a:cs typeface="Times New Roman" pitchFamily="18" charset="0"/>
              </a:rPr>
              <a:t>Та 51 публікація на </a:t>
            </a:r>
            <a:r>
              <a:rPr lang="uk-UA" sz="1400" b="1" u="sng" dirty="0">
                <a:latin typeface="Times New Roman" pitchFamily="18" charset="0"/>
                <a:cs typeface="Times New Roman" pitchFamily="18" charset="0"/>
              </a:rPr>
              <a:t>методичному </a:t>
            </a:r>
            <a:r>
              <a:rPr lang="uk-UA" sz="1400" b="1" u="sng" dirty="0" smtClean="0">
                <a:latin typeface="Times New Roman" pitchFamily="18" charset="0"/>
                <a:cs typeface="Times New Roman" pitchFamily="18" charset="0"/>
              </a:rPr>
              <a:t>порталі</a:t>
            </a:r>
            <a:endParaRPr lang="ru-RU" sz="1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Картинки по запросу вісник первомайська газет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5219">
            <a:off x="436079" y="5063333"/>
            <a:ext cx="2115205" cy="137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ÐÐ°ÑÑÐ¸Ð½ÐºÐ¸ Ð¿Ð¾ Ð·Ð°Ð¿ÑÐ¾ÑÑ Ð´Ð¸ÑÑÑÐ¸Ð¹ ÑÐ°Ð´Ð¾Ðº Ð³Ð°Ð·ÐµÑÐ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 t="8347" b="11329"/>
          <a:stretch/>
        </p:blipFill>
        <p:spPr bwMode="auto">
          <a:xfrm rot="19808982">
            <a:off x="810009" y="2505919"/>
            <a:ext cx="1780094" cy="213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17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r="7924"/>
          <a:stretch/>
        </p:blipFill>
        <p:spPr bwMode="auto">
          <a:xfrm>
            <a:off x="3898726" y="756097"/>
            <a:ext cx="5003386" cy="3320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26064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http://dzvinochok6sad.klasna.com/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59" y="3546362"/>
            <a:ext cx="4572000" cy="2573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490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 descr="http://img-fotki.yandex.ru/get/6606/47407354.6e9/0_e9db8_e8c2951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559" y="1484784"/>
            <a:ext cx="6735312" cy="458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2160" y="319846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 усних звернення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2607" y="1628800"/>
            <a:ext cx="32166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Проведено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педагогічні ради,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розглянуто  10 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питань.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Видано наказів: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87 з основної діяльності,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92 з кадрової діяльності,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21 з адміністративно-господарської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діяльності.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Відвідано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6 занять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37 розваг 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і свят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9 режимних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моментів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82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ROZETKA | Ранок Лепбук. Професії (4823076139643). Цена, купить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0897">
            <a:off x="5333456" y="733608"/>
            <a:ext cx="3316063" cy="227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Роздатковий матеріал &quot;Садівник&quot; ⋆ ☼ Виховуємо та навчаємо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8040">
            <a:off x="3564585" y="274336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Книга Демонстраційний матеріал Тварини та птахи України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5512">
            <a:off x="892836" y="2979195"/>
            <a:ext cx="2220926" cy="314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ROZETKA | Фото Ранок Розповімо дітям. Про хліб. Демонстраційний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9214">
            <a:off x="5991159" y="4316407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0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1700808"/>
            <a:ext cx="63367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Освітня діяльність закладу здійснювалась відповідно </a:t>
            </a: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до:</a:t>
            </a:r>
          </a:p>
          <a:p>
            <a:pPr algn="ctr"/>
            <a:endParaRPr lang="uk-UA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Законів України «Про освіту»,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Про охорону праці»,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навчання і виховання дітей віком від 2 до 7 років «Дитина»,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Базового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компонента дошкільної освіти в Україні,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Положення про дошкільний навчальний заклад»,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Колективний договір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Статуту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ДНЗ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Правил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внутрішнього трудового розпорядку.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Плану роботи на 2019-2020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03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27384"/>
            <a:ext cx="918051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7041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63688" y="548680"/>
            <a:ext cx="7488832" cy="5938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/>
              <a:t>                                                           </a:t>
            </a:r>
            <a:r>
              <a:rPr lang="uk-UA" sz="1400" b="1" u="sng" dirty="0" smtClean="0">
                <a:latin typeface="Times New Roman" pitchFamily="18" charset="0"/>
                <a:cs typeface="Times New Roman" pitchFamily="18" charset="0"/>
              </a:rPr>
              <a:t>Замінено</a:t>
            </a:r>
            <a:r>
              <a:rPr lang="uk-UA" sz="1400" b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       -  </a:t>
            </a:r>
            <a:r>
              <a:rPr lang="uk-UA" sz="1400" dirty="0" smtClean="0">
                <a:latin typeface="Times New Roman"/>
                <a:ea typeface="Calibri"/>
                <a:cs typeface="Times New Roman"/>
              </a:rPr>
              <a:t>частково </a:t>
            </a:r>
            <a:r>
              <a:rPr lang="uk-UA" sz="1400" dirty="0">
                <a:latin typeface="Times New Roman"/>
                <a:ea typeface="Calibri"/>
                <a:cs typeface="Times New Roman"/>
              </a:rPr>
              <a:t>посуд на харчоблоці</a:t>
            </a:r>
            <a:endParaRPr lang="ru-RU" sz="1200" dirty="0">
              <a:latin typeface="Times New Roman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       -  </a:t>
            </a:r>
            <a:r>
              <a:rPr lang="uk-UA" sz="1400" dirty="0" smtClean="0">
                <a:latin typeface="Times New Roman"/>
                <a:ea typeface="Calibri"/>
                <a:cs typeface="Times New Roman"/>
              </a:rPr>
              <a:t>двері </a:t>
            </a:r>
            <a:r>
              <a:rPr lang="uk-UA" sz="1400" dirty="0">
                <a:latin typeface="Times New Roman"/>
                <a:ea typeface="Calibri"/>
                <a:cs typeface="Times New Roman"/>
              </a:rPr>
              <a:t>у </a:t>
            </a:r>
            <a:r>
              <a:rPr lang="uk-UA" sz="1400" dirty="0" err="1">
                <a:latin typeface="Times New Roman"/>
                <a:ea typeface="Calibri"/>
                <a:cs typeface="Times New Roman"/>
              </a:rPr>
              <a:t>роздаткову</a:t>
            </a:r>
            <a:r>
              <a:rPr lang="uk-UA" sz="1400" dirty="0">
                <a:latin typeface="Times New Roman"/>
                <a:ea typeface="Calibri"/>
                <a:cs typeface="Times New Roman"/>
              </a:rPr>
              <a:t> (середньої «А» групи) та спальну кімнату (І молодшої «Б» </a:t>
            </a:r>
            <a:r>
              <a:rPr lang="uk-UA" sz="1400" dirty="0" smtClean="0">
                <a:latin typeface="Times New Roman"/>
                <a:ea typeface="Calibri"/>
                <a:cs typeface="Times New Roman"/>
              </a:rPr>
              <a:t>групи)</a:t>
            </a:r>
            <a:endParaRPr lang="ru-RU" sz="1200" dirty="0">
              <a:latin typeface="Times New Roman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200" dirty="0" smtClean="0">
                <a:latin typeface="Times New Roman"/>
                <a:ea typeface="Calibri"/>
                <a:cs typeface="Times New Roman"/>
              </a:rPr>
              <a:t>                  </a:t>
            </a:r>
            <a:r>
              <a:rPr lang="uk-UA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uk-UA" sz="1400" dirty="0" smtClean="0">
                <a:latin typeface="Times New Roman"/>
                <a:ea typeface="Calibri"/>
                <a:cs typeface="Times New Roman"/>
              </a:rPr>
              <a:t>дитячі </a:t>
            </a:r>
            <a:r>
              <a:rPr lang="uk-UA" sz="1400" dirty="0">
                <a:latin typeface="Times New Roman"/>
                <a:ea typeface="Calibri"/>
                <a:cs typeface="Times New Roman"/>
              </a:rPr>
              <a:t>шафи в роздягальні (середня «А» група)</a:t>
            </a:r>
            <a:endParaRPr lang="ru-RU" sz="1200" dirty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Calibri"/>
              <a:buChar char="-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400" dirty="0" smtClean="0">
                <a:latin typeface="Times New Roman"/>
                <a:ea typeface="Calibri"/>
                <a:cs typeface="Times New Roman"/>
              </a:rPr>
              <a:t>       </a:t>
            </a:r>
            <a:r>
              <a:rPr lang="uk-UA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1400" dirty="0" smtClean="0">
                <a:latin typeface="Times New Roman"/>
                <a:ea typeface="Calibri"/>
                <a:cs typeface="Times New Roman"/>
              </a:rPr>
              <a:t>   частково </a:t>
            </a:r>
            <a:r>
              <a:rPr lang="uk-UA" sz="1400" dirty="0">
                <a:latin typeface="Times New Roman"/>
                <a:ea typeface="Calibri"/>
                <a:cs typeface="Times New Roman"/>
              </a:rPr>
              <a:t>електромережу (І молодша «Б», середня «А» та старша групи)</a:t>
            </a:r>
            <a:endParaRPr lang="ru-RU" sz="1200" dirty="0">
              <a:latin typeface="Times New Roman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400" dirty="0" smtClean="0">
                <a:latin typeface="Times New Roman"/>
                <a:ea typeface="Calibri"/>
                <a:cs typeface="Times New Roman"/>
              </a:rPr>
              <a:t>               </a:t>
            </a:r>
            <a:r>
              <a:rPr lang="uk-UA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1400" dirty="0" smtClean="0">
                <a:latin typeface="Times New Roman"/>
                <a:ea typeface="Calibri"/>
                <a:cs typeface="Times New Roman"/>
              </a:rPr>
              <a:t>  частково </a:t>
            </a:r>
            <a:r>
              <a:rPr lang="uk-UA" sz="1400" dirty="0">
                <a:latin typeface="Times New Roman"/>
                <a:ea typeface="Calibri"/>
                <a:cs typeface="Times New Roman"/>
              </a:rPr>
              <a:t>систему опалення, водопостачання та водовідведення </a:t>
            </a:r>
            <a:endParaRPr lang="uk-UA" sz="1400" dirty="0" smtClean="0">
              <a:latin typeface="Times New Roman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400" dirty="0" smtClean="0">
                <a:latin typeface="Times New Roman"/>
                <a:ea typeface="Calibri"/>
                <a:cs typeface="Times New Roman"/>
              </a:rPr>
              <a:t>                  (</a:t>
            </a:r>
            <a:r>
              <a:rPr lang="uk-UA" sz="1400" dirty="0">
                <a:latin typeface="Times New Roman"/>
                <a:ea typeface="Calibri"/>
                <a:cs typeface="Times New Roman"/>
              </a:rPr>
              <a:t>кабінет керівника </a:t>
            </a:r>
            <a:r>
              <a:rPr lang="uk-UA" sz="1400" dirty="0" smtClean="0">
                <a:latin typeface="Times New Roman"/>
                <a:ea typeface="Calibri"/>
                <a:cs typeface="Times New Roman"/>
              </a:rPr>
              <a:t>музичного</a:t>
            </a:r>
            <a:r>
              <a:rPr lang="uk-UA" sz="1400" dirty="0">
                <a:latin typeface="Times New Roman"/>
                <a:ea typeface="Calibri"/>
                <a:cs typeface="Times New Roman"/>
              </a:rPr>
              <a:t>, підвальне приміщення)</a:t>
            </a:r>
            <a:endParaRPr lang="ru-RU" sz="1200" dirty="0">
              <a:latin typeface="Times New Roman"/>
              <a:ea typeface="Calibri"/>
              <a:cs typeface="Times New Roman"/>
            </a:endParaRPr>
          </a:p>
          <a:p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uk-UA" sz="1400" b="1" u="sng" dirty="0" smtClean="0">
                <a:latin typeface="Times New Roman" pitchFamily="18" charset="0"/>
                <a:cs typeface="Times New Roman" pitchFamily="18" charset="0"/>
              </a:rPr>
              <a:t>Здійснено 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косметичний 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ремонт: 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0" indent="-185738" algn="just"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357188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харчоблоці та в коморах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8650" lvl="0" indent="-185738" algn="just"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357188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коридорах закладу та всіх вікових групах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8650" lvl="0" indent="-185738" algn="just"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357188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ремонт в музичній та спортивній залах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капітальний ремонт: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0" indent="-185738" algn="just"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ігровій та кабінеті психолога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8650" lvl="0" indent="-185738" algn="just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ремонт </a:t>
            </a:r>
            <a:r>
              <a:rPr lang="uk-UA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роздаточної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середній «А» групі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8650" lvl="0" indent="-185738" algn="just"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ремонт м’ясорубки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8650" lvl="0" indent="-185738" algn="just"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ремонт пральної машинки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заміну </a:t>
            </a:r>
            <a:r>
              <a:rPr lang="uk-UA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лінолеумного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покриття в груповій кімнаті ІІ молодшої «А» групи та в спальній кімнаті І молодшої «Б» групи 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осучаснення ігрових майданчиків (частково)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 u="sng" dirty="0">
                <a:latin typeface="Times New Roman" pitchFamily="18" charset="0"/>
                <a:cs typeface="Times New Roman" pitchFamily="18" charset="0"/>
              </a:rPr>
              <a:t>Придбано: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придбано 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інвентар на </a:t>
            </a:r>
            <a:r>
              <a:rPr lang="uk-UA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харчоблок</a:t>
            </a:r>
            <a:endParaRPr lang="en-US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4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рахунок педагогів закладу організовано поповнення методичного кабінету та груп демонстраційними матеріалами, загальною сумою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910,00 грн та передплату фахових видань – 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uk-UA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847,00</a:t>
            </a:r>
            <a:r>
              <a:rPr lang="uk-UA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грн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54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266198"/>
              </p:ext>
            </p:extLst>
          </p:nvPr>
        </p:nvGraphicFramePr>
        <p:xfrm>
          <a:off x="2431559" y="260648"/>
          <a:ext cx="6700838" cy="674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Документ" r:id="rId6" imgW="6700117" imgH="6741295" progId="Word.Document.12">
                  <p:embed/>
                </p:oleObj>
              </mc:Choice>
              <mc:Fallback>
                <p:oleObj name="Документ" r:id="rId6" imgW="6700117" imgH="67412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31559" y="260648"/>
                        <a:ext cx="6700838" cy="674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470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810" y="179229"/>
            <a:ext cx="6232319" cy="671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1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4" y="27381"/>
            <a:ext cx="9144004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188640"/>
            <a:ext cx="62646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Проблемні питання, </a:t>
            </a:r>
            <a:r>
              <a:rPr lang="uk-UA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які залишаються не </a:t>
            </a:r>
            <a:r>
              <a:rPr lang="uk-UA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вирішеними</a:t>
            </a:r>
            <a:r>
              <a:rPr lang="uk-UA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uk-UA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недостатнє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оснащення педагогічного процесу навчально – наочними посібниками та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обладнанням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робота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 батьками дітей, які не відвідують дошкільний заклад тривалий час без поважної причини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підвищення роботи педагогів закладу та адміністрації щодо популяризації діяльності в засобах масової інформації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ередній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дітоднів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2308" y="3212976"/>
            <a:ext cx="6390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вирішені питання, які потребують значних фінансових затрат: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утеплення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приміщення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закладу;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заміна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харчоблоку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придбання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промислових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машин;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поповнення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парку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комп’ютерної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осучаснення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ігрових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майданчиків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- заміна пожежних рукавів;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встановлення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автоматичної сигналізації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просочення даху вогненебезпечною речовиною.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1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47412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1095933"/>
            <a:ext cx="51320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  <a:latin typeface="Comic Sans MS" pitchFamily="66" charset="0"/>
              </a:rPr>
              <a:t>Дякую за увагу!</a:t>
            </a:r>
          </a:p>
          <a:p>
            <a:endParaRPr lang="uk-UA" sz="2800" b="1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r>
              <a:rPr lang="uk-UA" sz="2800" b="1" dirty="0" smtClean="0">
                <a:solidFill>
                  <a:srgbClr val="0000CC"/>
                </a:solidFill>
                <a:latin typeface="Comic Sans MS" pitchFamily="66" charset="0"/>
              </a:rPr>
              <a:t>		Бажаю успіхів!</a:t>
            </a:r>
          </a:p>
          <a:p>
            <a:endParaRPr lang="ru-RU" dirty="0"/>
          </a:p>
        </p:txBody>
      </p:sp>
      <p:pic>
        <p:nvPicPr>
          <p:cNvPr id="5" name="Picture 4" descr="http://mykartinka.ru/_ph/18/35782613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1F7"/>
              </a:clrFrom>
              <a:clrTo>
                <a:srgbClr val="F2F1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46077"/>
            <a:ext cx="4965124" cy="310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47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47412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5856" y="404664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 голови БФ «Сучасним дітям сучасний садочок» </a:t>
            </a:r>
            <a:r>
              <a:rPr lang="uk-UA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Гурової</a:t>
            </a:r>
            <a:r>
              <a:rPr lang="uk-UA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Олени Сергіївни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070332"/>
              </p:ext>
            </p:extLst>
          </p:nvPr>
        </p:nvGraphicFramePr>
        <p:xfrm>
          <a:off x="1043608" y="1340768"/>
          <a:ext cx="7525008" cy="4996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6322"/>
                <a:gridCol w="849189"/>
                <a:gridCol w="4648194"/>
                <a:gridCol w="1161303"/>
              </a:tblGrid>
              <a:tr h="202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Місяць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Здали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ДНЗ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Витратили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Залишилось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2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травень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1300,49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00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червень - серпень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1526,94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2558,71 – господарчі товари (валіки, фарба, шпаклівка тощо)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1503 – коробка дерев’яна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2991,91 – миючі засоби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12335,0 – послуги (зварювальні роботи, встановлення дверей, шпаклювання дверей та арки)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1800,0 – пісок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918,0 – крани маєвського (кошти з миючих засобів залишок)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1564 - замки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596,5 – господарчі товари (цемент, дермантин, нейлон, карниз тощо)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215 – аналіз проби води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700 - функціонування сайту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312 – петли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Разом – 25494,12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8419,87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3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вересень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13200,00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1675,00 – послуги (ремонт м'ясорубки)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250,00 – тонер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280 – лепбук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Разом – 2205,00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19414,87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3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жовтень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15462,99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6800,00 – послуги (ремонт електромережі, встановлення ленолеумного покриття)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4772,99 – миючі засоби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Разом: 11572,99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23304,87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9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47412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566815"/>
              </p:ext>
            </p:extLst>
          </p:nvPr>
        </p:nvGraphicFramePr>
        <p:xfrm>
          <a:off x="899592" y="764704"/>
          <a:ext cx="7848872" cy="5583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3607"/>
                <a:gridCol w="885737"/>
                <a:gridCol w="4848244"/>
                <a:gridCol w="1211284"/>
              </a:tblGrid>
              <a:tr h="676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листопад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2410,00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2700,00 – послуги (ремонт комп’ютерної техніки, ремонт метало пластикових дверей)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Разом: 2700,00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23014,87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6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грудень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8920,00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650,00 – у вигляді сушки для білизни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4000,00 – у вигляді килима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Разом: 4650,00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27284,27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01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січень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2300,00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2031,00 – посуд на харчоблок (відповідно до вимог НАССР)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440 – гігрометр на харчоблок (відповідно до вимог НАССР)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3259,06 – послуги(ремонт пральної машинки, повірка ваг)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Разом: 5730,06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23854,21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13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лютий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2620,00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568,00 – дезінфікуючий килимок на харчоблок (відповідно до вимог НАССР)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213 – електронний щуп на харчоблок (відповідно до вимог НАССР)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Разом: 781,00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25693,21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3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березень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2080,00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6212,11 – господарчі товари (валіки, фарба, шпаклівка, церазіт тощо)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Разом – 6212,11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21561,10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88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квітень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6477,00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261.33 – господарчі товари (валіки, фарба тощо)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7223,59 – будівельні матеріали (церазіт, шпаклівка тощо)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6477,00 – часткова переплата фахових видань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Разом – 13961,92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14076,18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3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травень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20080,00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19080,00 - поповнення розвивального середовища інклюзивних груп (м’які пуфи, бізіборди, палатка-тунель та ін)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Разом – 19080,00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</a:rPr>
                        <a:t>15076,18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3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47412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605" y="260648"/>
            <a:ext cx="6168912" cy="6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47412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225768"/>
              </p:ext>
            </p:extLst>
          </p:nvPr>
        </p:nvGraphicFramePr>
        <p:xfrm>
          <a:off x="1043608" y="836712"/>
          <a:ext cx="7236975" cy="5375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3905"/>
                <a:gridCol w="914212"/>
                <a:gridCol w="4371010"/>
                <a:gridCol w="1117848"/>
              </a:tblGrid>
              <a:tr h="22485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лютий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19050,00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39,13 – миючі засоби</a:t>
                      </a:r>
                      <a:endParaRPr lang="ru-RU" sz="1100">
                        <a:effectLst/>
                      </a:endParaRPr>
                    </a:p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266,00 – господарчі товари</a:t>
                      </a:r>
                      <a:endParaRPr lang="ru-RU" sz="1100">
                        <a:effectLst/>
                      </a:endParaRPr>
                    </a:p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78,00 – канцтовари</a:t>
                      </a:r>
                      <a:endParaRPr lang="ru-RU" sz="1100">
                        <a:effectLst/>
                      </a:endParaRPr>
                    </a:p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1880,32 – поповнення матеріально-технічної бази </a:t>
                      </a:r>
                      <a:endParaRPr lang="ru-RU" sz="1100">
                        <a:effectLst/>
                      </a:endParaRPr>
                    </a:p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63 - література</a:t>
                      </a:r>
                      <a:endParaRPr lang="ru-RU" sz="1100">
                        <a:effectLst/>
                      </a:endParaRPr>
                    </a:p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240,00 – послуги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650,00</a:t>
                      </a:r>
                      <a:r>
                        <a:rPr lang="uk-UA" sz="1100">
                          <a:effectLst/>
                        </a:rPr>
                        <a:t> – послуги (ремонт електромережі)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13000,00 – дитячі шафи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2600,00 - телевізор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Разом – 18816,45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288,21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37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березень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2400,00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264,00 – господарчі товари</a:t>
                      </a:r>
                      <a:endParaRPr lang="ru-RU" sz="1100">
                        <a:effectLst/>
                      </a:endParaRPr>
                    </a:p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236,00 – канцтовари</a:t>
                      </a:r>
                      <a:endParaRPr lang="ru-RU" sz="1100">
                        <a:effectLst/>
                      </a:endParaRPr>
                    </a:p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842,00 – поповнення матеріально-технічної бази </a:t>
                      </a:r>
                      <a:endParaRPr lang="ru-RU" sz="1100">
                        <a:effectLst/>
                      </a:endParaRPr>
                    </a:p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126,00 - література</a:t>
                      </a:r>
                      <a:endParaRPr lang="ru-RU" sz="1100">
                        <a:effectLst/>
                      </a:endParaRPr>
                    </a:p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245,00 – озеленення території</a:t>
                      </a:r>
                      <a:endParaRPr lang="ru-RU" sz="1100">
                        <a:effectLst/>
                      </a:endParaRPr>
                    </a:p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Разом - 1713,00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975,21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13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квітень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37883,00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10126,29 – будівельні матеріали</a:t>
                      </a:r>
                      <a:endParaRPr lang="ru-RU" sz="1100">
                        <a:effectLst/>
                      </a:endParaRPr>
                    </a:p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8914,37 - господарчі товари</a:t>
                      </a:r>
                      <a:endParaRPr lang="ru-RU" sz="1100">
                        <a:effectLst/>
                      </a:endParaRPr>
                    </a:p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11626,00 – поповнення матеріально-технічної бази </a:t>
                      </a:r>
                      <a:endParaRPr lang="ru-RU" sz="1100">
                        <a:effectLst/>
                      </a:endParaRPr>
                    </a:p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5500,00 – послуги</a:t>
                      </a:r>
                      <a:endParaRPr lang="ru-RU" sz="1100">
                        <a:effectLst/>
                      </a:endParaRPr>
                    </a:p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Разом - 36166,66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2691,55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6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травень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10472,00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9020,00 – пісочниці</a:t>
                      </a:r>
                      <a:endParaRPr lang="ru-RU" sz="1100">
                        <a:effectLst/>
                      </a:endParaRPr>
                    </a:p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1452,00 - тюль</a:t>
                      </a:r>
                      <a:endParaRPr lang="ru-RU" sz="1100">
                        <a:effectLst/>
                      </a:endParaRPr>
                    </a:p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Разом - 10472,00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</a:rPr>
                        <a:t>2691,55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71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47412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1095933"/>
            <a:ext cx="51320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  <a:latin typeface="Comic Sans MS" pitchFamily="66" charset="0"/>
              </a:rPr>
              <a:t>Дякую за увагу!</a:t>
            </a:r>
          </a:p>
          <a:p>
            <a:endParaRPr lang="uk-UA" sz="2800" b="1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r>
              <a:rPr lang="uk-UA" sz="2800" b="1" dirty="0" smtClean="0">
                <a:solidFill>
                  <a:srgbClr val="0000CC"/>
                </a:solidFill>
                <a:latin typeface="Comic Sans MS" pitchFamily="66" charset="0"/>
              </a:rPr>
              <a:t>		Бажаю успіхів!</a:t>
            </a:r>
          </a:p>
          <a:p>
            <a:endParaRPr lang="ru-RU" dirty="0"/>
          </a:p>
        </p:txBody>
      </p:sp>
      <p:pic>
        <p:nvPicPr>
          <p:cNvPr id="5" name="Picture 4" descr="http://mykartinka.ru/_ph/18/35782613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1F7"/>
              </a:clrFrom>
              <a:clrTo>
                <a:srgbClr val="F2F1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46077"/>
            <a:ext cx="4965124" cy="310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40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740738"/>
            <a:ext cx="540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Головна мета закладу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- забезпечення дошкільною освітою дітей, створення умов для їх психофізичного,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розумового та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естетичного розвитку.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507283"/>
            <a:ext cx="69309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Завдання закладу: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 умови для формування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емоційного ставлення та екологічно – доцільної поведінки дітей в природі засобами сучасного освітнього середовища.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 наступність та взаємодію між дошкільною та початковою освітою в умовах освітньої реформи «Нова українська школа» з метою створення єдиної системи розвитку і виховання дитини.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 гармонійне поєднання художньо- естетичного розвитку дошкільника з його фізичним, психічним та духовним потенціалом.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http://cs309629.userapi.com/v309629103/1df9/wqZuIje_BSw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695" y="472514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01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659832"/>
              </p:ext>
            </p:extLst>
          </p:nvPr>
        </p:nvGraphicFramePr>
        <p:xfrm>
          <a:off x="2431559" y="2132856"/>
          <a:ext cx="6532930" cy="35052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44463"/>
                <a:gridCol w="4088268"/>
                <a:gridCol w="1800199"/>
              </a:tblGrid>
              <a:tr h="290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Відомості про заклад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Показники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082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груп усього: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0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Раннього </a:t>
                      </a: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віку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0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Дошкільного віку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0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12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вихованців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556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12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Дітей пільгових категорій,</a:t>
                      </a:r>
                      <a:r>
                        <a:rPr lang="uk-UA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 них:</a:t>
                      </a:r>
                    </a:p>
                    <a:p>
                      <a:pPr indent="2012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дітей з багатодітних сімей</a:t>
                      </a:r>
                    </a:p>
                    <a:p>
                      <a:pPr indent="2012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дітей з малозабезпечених сімей</a:t>
                      </a:r>
                    </a:p>
                    <a:p>
                      <a:pPr marL="0" marR="0" indent="20129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дітей, батьки яких є учасниками бойових дій та АТО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</a:t>
                      </a: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64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649352"/>
              </p:ext>
            </p:extLst>
          </p:nvPr>
        </p:nvGraphicFramePr>
        <p:xfrm>
          <a:off x="1403648" y="2507285"/>
          <a:ext cx="7179930" cy="2799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3466"/>
                <a:gridCol w="1353582"/>
                <a:gridCol w="1457138"/>
                <a:gridCol w="1457872"/>
                <a:gridCol w="1457872"/>
              </a:tblGrid>
              <a:tr h="31551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Вікова 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група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Вересень-грудень 201</a:t>
                      </a: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Січень-березень 2020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Відвідування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Пропуски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Відвідування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Пропуски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5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І молодша«А»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703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549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268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335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56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Імолодша «Б»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1020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446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55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ІІ молодша«А»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831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442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55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ІІ молодша «Б»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1053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590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55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Середня «А»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1467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381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589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357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55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Середня «Б»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1491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435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55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Старша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1683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667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744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364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01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99792" y="572713"/>
            <a:ext cx="6120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Аналіз</a:t>
            </a: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виконання</a:t>
            </a: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натуральних</a:t>
            </a: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норм </a:t>
            </a:r>
            <a:r>
              <a:rPr kumimoji="0" lang="ru-RU" sz="32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продуктів</a:t>
            </a: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харчування</a:t>
            </a:r>
            <a:endParaRPr kumimoji="0" lang="ru-RU" sz="32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(за вересень - березень)</a:t>
            </a:r>
            <a:endParaRPr kumimoji="0" lang="uk-UA" sz="32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227638"/>
              </p:ext>
            </p:extLst>
          </p:nvPr>
        </p:nvGraphicFramePr>
        <p:xfrm>
          <a:off x="1547664" y="2852936"/>
          <a:ext cx="7210178" cy="36295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63823"/>
                <a:gridCol w="641542"/>
                <a:gridCol w="642296"/>
                <a:gridCol w="715508"/>
                <a:gridCol w="813626"/>
                <a:gridCol w="834005"/>
                <a:gridCol w="549462"/>
                <a:gridCol w="618145"/>
                <a:gridCol w="787210"/>
                <a:gridCol w="644561"/>
              </a:tblGrid>
              <a:tr h="871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Рік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М’ясо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Риба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Масло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Молоко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Сметана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Сир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Яйце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Сир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твердий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Овочі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</a:tr>
              <a:tr h="551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2015-2016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55%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39%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82%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63%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55%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49%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50%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61%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47%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</a:tr>
              <a:tr h="551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2016-2017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57%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52%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85%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71%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51%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65%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69%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84%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51%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</a:tr>
              <a:tr h="551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2017-2018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53%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50%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86%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52%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55%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51%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77%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71%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53%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</a:tr>
              <a:tr h="551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2018-2019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68%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56%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75%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50%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71%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74%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79%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85%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50%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</a:tr>
              <a:tr h="551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2019-2020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71%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58%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82%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61%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69%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79%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88%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92%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53%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10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618454"/>
              </p:ext>
            </p:extLst>
          </p:nvPr>
        </p:nvGraphicFramePr>
        <p:xfrm>
          <a:off x="2555776" y="1340768"/>
          <a:ext cx="6319521" cy="1874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7823"/>
                <a:gridCol w="1059867"/>
                <a:gridCol w="1059867"/>
                <a:gridCol w="948302"/>
                <a:gridCol w="1166831"/>
                <a:gridCol w="1166831"/>
              </a:tblGrid>
              <a:tr h="186690">
                <a:tc rowSpan="2"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Роки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505" marR="71755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Всього педагогів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505" marR="71755" marT="3810" marB="0"/>
                </a:tc>
                <a:tc gridSpan="2">
                  <a:txBody>
                    <a:bodyPr/>
                    <a:lstStyle/>
                    <a:p>
                      <a:pPr marL="1339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 них мають освіту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505" marR="71755" marT="38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505" marR="71755" marT="3810" marB="0"/>
                </a:tc>
              </a:tr>
              <a:tr h="3803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505" marR="71755" marT="3810" marB="0" anchor="ctr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Повна вища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505" marR="71755" marT="3810" marB="0" anchor="ctr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Базова вища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505" marR="71755" marT="3810" marB="0" anchor="ctr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Неповна вища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505" marR="71755" marT="3810" marB="0" anchor="ctr"/>
                </a:tc>
                <a:tc>
                  <a:txBody>
                    <a:bodyPr/>
                    <a:lstStyle/>
                    <a:p>
                      <a:pPr marL="264160" marR="293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 них не фахівці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505" marR="71755" marT="3810" marB="0"/>
                </a:tc>
              </a:tr>
              <a:tr h="223520">
                <a:tc>
                  <a:txBody>
                    <a:bodyPr/>
                    <a:lstStyle/>
                    <a:p>
                      <a:pPr marL="50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2017-2018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505" marR="71755" marT="3810" marB="0"/>
                </a:tc>
              </a:tr>
              <a:tr h="234315">
                <a:tc>
                  <a:txBody>
                    <a:bodyPr/>
                    <a:lstStyle/>
                    <a:p>
                      <a:pPr marL="50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2018-2019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505" marR="71755" marT="3810" marB="0"/>
                </a:tc>
              </a:tr>
              <a:tr h="234315">
                <a:tc>
                  <a:txBody>
                    <a:bodyPr/>
                    <a:lstStyle/>
                    <a:p>
                      <a:pPr marL="50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2019-2020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505" marR="71755" marT="381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111206"/>
              </p:ext>
            </p:extLst>
          </p:nvPr>
        </p:nvGraphicFramePr>
        <p:xfrm>
          <a:off x="1089511" y="3861048"/>
          <a:ext cx="6372226" cy="1482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6757"/>
                <a:gridCol w="837347"/>
                <a:gridCol w="837347"/>
                <a:gridCol w="673185"/>
                <a:gridCol w="673185"/>
                <a:gridCol w="673185"/>
                <a:gridCol w="920610"/>
                <a:gridCol w="920610"/>
              </a:tblGrid>
              <a:tr h="198120">
                <a:tc rowSpan="2">
                  <a:txBody>
                    <a:bodyPr/>
                    <a:lstStyle/>
                    <a:p>
                      <a:pPr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роки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85" marR="32385" marT="3810" marB="0" anchor="ctr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85" marR="32385" marT="3810" marB="0"/>
                </a:tc>
                <a:tc gridSpan="3">
                  <a:txBody>
                    <a:bodyPr/>
                    <a:lstStyle/>
                    <a:p>
                      <a:pPr marL="806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Категорії та звання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85" marR="32385" marT="38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85" marR="32385" marT="3810" marB="0"/>
                </a:tc>
              </a:tr>
              <a:tr h="5118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Всього педагогів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85" marR="32385" marT="3810" marB="0" anchor="ctr"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7000"/>
                        </a:lnSpc>
                        <a:spcAft>
                          <a:spcPts val="70"/>
                        </a:spcAft>
                      </a:pPr>
                      <a:r>
                        <a:rPr lang="ru-RU" sz="1200">
                          <a:effectLst/>
                        </a:rPr>
                        <a:t>Спеціаліст </a:t>
                      </a:r>
                      <a:endParaRPr lang="ru-RU" sz="1100">
                        <a:effectLst/>
                      </a:endParaRPr>
                    </a:p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85" marR="32385" marT="3810" marB="0" anchor="ctr"/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ІІ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85" marR="32385" marT="3810" marB="0" anchor="ctr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І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85" marR="32385" marT="3810" marB="0" anchor="ctr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вища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85" marR="32385" marT="3810" marB="0" anchor="ctr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7000"/>
                        </a:lnSpc>
                        <a:spcAft>
                          <a:spcPts val="265"/>
                        </a:spcAft>
                      </a:pPr>
                      <a:r>
                        <a:rPr lang="uk-UA" sz="1200">
                          <a:effectLst/>
                        </a:rPr>
                        <a:t>Тарифний розряд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7000"/>
                        </a:lnSpc>
                        <a:spcAft>
                          <a:spcPts val="265"/>
                        </a:spcAft>
                      </a:pPr>
                      <a:r>
                        <a:rPr lang="ru-RU" sz="1200">
                          <a:effectLst/>
                        </a:rPr>
                        <a:t>Звання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«вихователь</a:t>
                      </a:r>
                      <a:r>
                        <a:rPr lang="en-US" sz="1200">
                          <a:effectLst/>
                        </a:rPr>
                        <a:t>-</a:t>
                      </a:r>
                      <a:r>
                        <a:rPr lang="ru-RU" sz="1200">
                          <a:effectLst/>
                        </a:rPr>
                        <a:t>методист»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85" marR="32385" marT="3810" marB="0"/>
                </a:tc>
              </a:tr>
              <a:tr h="217805">
                <a:tc>
                  <a:txBody>
                    <a:bodyPr/>
                    <a:lstStyle/>
                    <a:p>
                      <a:pPr marL="50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2017-2018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85" marR="32385" marT="3810" marB="0"/>
                </a:tc>
              </a:tr>
              <a:tr h="218440">
                <a:tc>
                  <a:txBody>
                    <a:bodyPr/>
                    <a:lstStyle/>
                    <a:p>
                      <a:pPr marL="50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2018-2019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85" marR="32385" marT="3810" marB="0"/>
                </a:tc>
              </a:tr>
              <a:tr h="217805">
                <a:tc>
                  <a:txBody>
                    <a:bodyPr/>
                    <a:lstStyle/>
                    <a:p>
                      <a:pPr marL="50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2019-2020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85" marR="32385" marT="381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94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20688"/>
            <a:ext cx="3793605" cy="5058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45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22697"/>
            <a:ext cx="257175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55007"/>
            <a:ext cx="4283968" cy="321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56" y="297612"/>
            <a:ext cx="3404914" cy="2553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7287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4231</TotalTime>
  <Words>1442</Words>
  <Application>Microsoft Office PowerPoint</Application>
  <PresentationFormat>Экран (4:3)</PresentationFormat>
  <Paragraphs>447</Paragraphs>
  <Slides>29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Comic Sans MS</vt:lpstr>
      <vt:lpstr>Monotype Corsiva</vt:lpstr>
      <vt:lpstr>Times New Roman</vt:lpstr>
      <vt:lpstr>Wingdings</vt:lpstr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Helen</dc:creator>
  <cp:lastModifiedBy>Helen</cp:lastModifiedBy>
  <cp:revision>191</cp:revision>
  <dcterms:created xsi:type="dcterms:W3CDTF">2015-05-15T06:07:11Z</dcterms:created>
  <dcterms:modified xsi:type="dcterms:W3CDTF">2020-07-07T08:27:54Z</dcterms:modified>
</cp:coreProperties>
</file>