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3" r:id="rId3"/>
    <p:sldId id="258" r:id="rId4"/>
    <p:sldId id="257" r:id="rId5"/>
    <p:sldId id="282" r:id="rId6"/>
    <p:sldId id="301" r:id="rId7"/>
    <p:sldId id="314" r:id="rId8"/>
    <p:sldId id="310" r:id="rId9"/>
    <p:sldId id="295" r:id="rId10"/>
    <p:sldId id="315" r:id="rId11"/>
    <p:sldId id="306" r:id="rId12"/>
    <p:sldId id="312" r:id="rId13"/>
    <p:sldId id="317" r:id="rId14"/>
    <p:sldId id="303" r:id="rId15"/>
    <p:sldId id="309" r:id="rId16"/>
    <p:sldId id="304" r:id="rId17"/>
    <p:sldId id="316" r:id="rId18"/>
    <p:sldId id="313" r:id="rId19"/>
    <p:sldId id="307" r:id="rId20"/>
    <p:sldId id="288" r:id="rId21"/>
    <p:sldId id="319" r:id="rId22"/>
    <p:sldId id="318" r:id="rId23"/>
    <p:sldId id="320" r:id="rId24"/>
    <p:sldId id="321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-8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images.clipartlogo.com/files/images/40/405485/green-background-vector_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" y="-2"/>
            <a:ext cx="9144002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80950" y="3413680"/>
            <a:ext cx="358699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u="sng" dirty="0" smtClean="0">
                <a:latin typeface="Times New Roman" pitchFamily="18" charset="0"/>
                <a:cs typeface="Times New Roman" pitchFamily="18" charset="0"/>
              </a:rPr>
              <a:t>Юридична </a:t>
            </a:r>
            <a:r>
              <a:rPr lang="uk-UA" b="1" u="sng" dirty="0">
                <a:latin typeface="Times New Roman" pitchFamily="18" charset="0"/>
                <a:cs typeface="Times New Roman" pitchFamily="18" charset="0"/>
              </a:rPr>
              <a:t>адреса:</a:t>
            </a:r>
            <a:endParaRPr lang="ru-RU" b="1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55213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Миколаївська обл., 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. Первомайськ, 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вул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І. Виговського,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12;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тел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. (05161) 4-21-44;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u="sng" dirty="0">
                <a:latin typeface="Times New Roman" pitchFamily="18" charset="0"/>
                <a:cs typeface="Times New Roman" pitchFamily="18" charset="0"/>
              </a:rPr>
              <a:t>Електронна адреса: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en-US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uk-UA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zvinochok</a:t>
            </a:r>
            <a:r>
              <a:rPr lang="ru-RU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uk-UA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6@ukr.net </a:t>
            </a:r>
            <a:endParaRPr lang="en-US" u="sng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u="sng" dirty="0" smtClean="0">
                <a:latin typeface="Times New Roman" pitchFamily="18" charset="0"/>
                <a:cs typeface="Times New Roman" pitchFamily="18" charset="0"/>
              </a:rPr>
              <a:t>Сайт закладу:</a:t>
            </a:r>
          </a:p>
          <a:p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http://dzvinochok6sad.klasna.com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315416"/>
            <a:ext cx="2915369" cy="3065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920380" y="669060"/>
            <a:ext cx="60486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rgbClr val="FF0066"/>
                </a:solidFill>
                <a:latin typeface="Monotype Corsiva" pitchFamily="66" charset="0"/>
              </a:rPr>
              <a:t>Дошкільний навчальний заклад </a:t>
            </a:r>
            <a:endParaRPr lang="uk-UA" sz="2800" b="1" dirty="0" smtClean="0">
              <a:solidFill>
                <a:srgbClr val="FF0066"/>
              </a:solidFill>
              <a:latin typeface="Monotype Corsiva" pitchFamily="66" charset="0"/>
            </a:endParaRPr>
          </a:p>
          <a:p>
            <a:pPr algn="ctr"/>
            <a:r>
              <a:rPr lang="uk-UA" sz="2800" b="1" dirty="0" smtClean="0">
                <a:solidFill>
                  <a:srgbClr val="FF0066"/>
                </a:solidFill>
                <a:latin typeface="Monotype Corsiva" pitchFamily="66" charset="0"/>
              </a:rPr>
              <a:t>ясла-садок </a:t>
            </a:r>
            <a:r>
              <a:rPr lang="uk-UA" sz="2800" b="1" dirty="0">
                <a:solidFill>
                  <a:srgbClr val="FF0066"/>
                </a:solidFill>
                <a:latin typeface="Monotype Corsiva" pitchFamily="66" charset="0"/>
              </a:rPr>
              <a:t>№ 6 «Дзвіночок» </a:t>
            </a:r>
            <a:endParaRPr lang="uk-UA" sz="2800" b="1" dirty="0" smtClean="0">
              <a:solidFill>
                <a:srgbClr val="FF0066"/>
              </a:solidFill>
              <a:latin typeface="Monotype Corsiva" pitchFamily="66" charset="0"/>
            </a:endParaRPr>
          </a:p>
          <a:p>
            <a:pPr algn="ctr"/>
            <a:r>
              <a:rPr lang="uk-UA" sz="2800" b="1" dirty="0" smtClean="0">
                <a:solidFill>
                  <a:srgbClr val="FF0066"/>
                </a:solidFill>
                <a:latin typeface="Monotype Corsiva" pitchFamily="66" charset="0"/>
              </a:rPr>
              <a:t>Первомайської </a:t>
            </a:r>
            <a:r>
              <a:rPr lang="uk-UA" sz="2800" b="1" dirty="0">
                <a:solidFill>
                  <a:srgbClr val="FF0066"/>
                </a:solidFill>
                <a:latin typeface="Monotype Corsiva" pitchFamily="66" charset="0"/>
              </a:rPr>
              <a:t>міської ради</a:t>
            </a:r>
            <a:endParaRPr lang="ru-RU" sz="2800" b="1" dirty="0">
              <a:solidFill>
                <a:srgbClr val="FF0066"/>
              </a:solidFill>
              <a:latin typeface="Monotype Corsiva" pitchFamily="66" charset="0"/>
            </a:endParaRPr>
          </a:p>
        </p:txBody>
      </p:sp>
      <p:pic>
        <p:nvPicPr>
          <p:cNvPr id="2050" name="Picture 2" descr="http://klasnaocinka.com.ua/uploads/editor/11100/579034/sitepage_8/images/2012_07_03_108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016" y="2391732"/>
            <a:ext cx="4295378" cy="32215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115000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25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25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ages.clipartlogo.com/files/images/40/405485/green-background-vector_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" y="-2"/>
            <a:ext cx="9144002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315416"/>
            <a:ext cx="2684095" cy="2822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4" descr="http://img-fotki.yandex.ru/get/6606/47407354.6e9/0_e9db8_e8c2951_ori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559" y="1916832"/>
            <a:ext cx="6100881" cy="4154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80112" y="3624853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6 усних звернень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7822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ages.clipartlogo.com/files/images/40/405485/green-background-vector_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6473" y="0"/>
            <a:ext cx="9474127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315416"/>
            <a:ext cx="2684095" cy="2822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04693" y="1095933"/>
            <a:ext cx="662473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Наші досягнення:</a:t>
            </a:r>
          </a:p>
          <a:p>
            <a:pPr algn="just"/>
            <a:r>
              <a:rPr lang="uk-UA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</a:p>
          <a:p>
            <a:pPr indent="714375" algn="just"/>
            <a:r>
              <a:rPr lang="uk-UA" sz="20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Перемоги в:</a:t>
            </a:r>
          </a:p>
          <a:p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міському конкурсі «Чисте місто», номінація «Кращий двір дошкільного закладу» (липень 2017) – Почесна грамота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Місячнику Безпеки дитини (грудень2017) – ІІІ місце;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uk-UA" sz="20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Участь у:</a:t>
            </a:r>
            <a:endParaRPr lang="uk-UA" sz="2000" b="1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Всеукраїнському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конкурсі «Освітній </a:t>
            </a:r>
            <a:r>
              <a:rPr lang="uk-UA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оскар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- 2017» в </a:t>
            </a:r>
            <a:r>
              <a:rPr lang="uk-UA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номіції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«Дошкільний навчальний заклад» (</a:t>
            </a:r>
            <a:r>
              <a:rPr lang="uk-UA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м.Київ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січень, 2018)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Щорічному конкурсі педагогічної майстерності – Панорама творчих уроків – 2018, конспект заняття Чайка А.І.(лютий 2018);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конкурсі «Моя улюблена тваринка» - вихователь </a:t>
            </a:r>
            <a:r>
              <a:rPr lang="uk-UA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Куровська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Н.А. (березень 2018);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Всеукраїнському конкурсі на кращий веб- сайт (квітень 2018);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Конкурсі фотографій «Мій тато герой - захистимо Україну разом» (квітень 2018);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«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Майстер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освітньої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дошкільниками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(вихователь </a:t>
            </a:r>
            <a:r>
              <a:rPr lang="uk-UA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Куровська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Н.А.);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«Вишиванка з бабусиної скрині» (вихователь Чайка А.І., мати Тимофєєва )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Конкурсі «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Command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style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автограф професіонала (вихователь Чайка А.І.).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encrypted-tbn0.gstatic.com/images?q=tbn:ANd9GcSxnfALwIlmbAc6df3_FQhq1FyGqbVcFaG-M8qqNj08ttj7zPx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0194" y="188640"/>
            <a:ext cx="1134030" cy="1616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7057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ages.clipartlogo.com/files/images/40/405485/green-background-vector_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6473" y="0"/>
            <a:ext cx="9474127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315416"/>
            <a:ext cx="2684095" cy="2822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687550" y="655482"/>
            <a:ext cx="6624736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Друкування у :</a:t>
            </a:r>
          </a:p>
          <a:p>
            <a:pPr algn="just"/>
            <a:r>
              <a:rPr lang="uk-UA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uk-UA" sz="20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фахових періодичних </a:t>
            </a:r>
            <a:r>
              <a:rPr lang="uk-UA" sz="20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виданнях</a:t>
            </a:r>
            <a:r>
              <a:rPr lang="uk-UA" sz="20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Авраменко О. С. Заняття з англійської мови - журнал «Дитячий садок»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9/2018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Чайка А.І. Заняття для дітей ІІ молодшої групи «Здоровим будь» - журнал  «Фантазії вихователя» випуск 5 / 2018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uk-UA" sz="20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місцевих ЗМІ:</a:t>
            </a:r>
            <a:endParaRPr lang="uk-UA" sz="2000" b="1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Чайка А.І. «Чарівний світ мнемотехніки» - газета «Всесвіт»; 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Чайка А.І. «Птахи наші друзі» газета – «Вісник Первомайська»;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Ільченко А.І.,  Бондаренко І.М. «Долучають до праці  змалечку» - газета «Рідне Прибужжя»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Жолта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О.В.  «До дня матері»  - газета «Всесвіт»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400" dirty="0" smtClean="0">
              <a:latin typeface="Times New Roman" pitchFamily="18" charset="0"/>
              <a:cs typeface="Times New Roman" pitchFamily="18" charset="0"/>
            </a:endParaRPr>
          </a:p>
          <a:p>
            <a:pPr indent="357188"/>
            <a:r>
              <a:rPr lang="uk-UA" sz="1400" b="1" u="sng" dirty="0" smtClean="0">
                <a:latin typeface="Times New Roman" pitchFamily="18" charset="0"/>
                <a:cs typeface="Times New Roman" pitchFamily="18" charset="0"/>
              </a:rPr>
              <a:t>Та 39 публікацій на </a:t>
            </a:r>
            <a:r>
              <a:rPr lang="uk-UA" sz="1400" b="1" u="sng" dirty="0">
                <a:latin typeface="Times New Roman" pitchFamily="18" charset="0"/>
                <a:cs typeface="Times New Roman" pitchFamily="18" charset="0"/>
              </a:rPr>
              <a:t>методичному </a:t>
            </a:r>
            <a:r>
              <a:rPr lang="uk-UA" sz="1400" b="1" u="sng" dirty="0" smtClean="0">
                <a:latin typeface="Times New Roman" pitchFamily="18" charset="0"/>
                <a:cs typeface="Times New Roman" pitchFamily="18" charset="0"/>
              </a:rPr>
              <a:t>порталі</a:t>
            </a:r>
            <a:endParaRPr lang="ru-RU" sz="14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Картинки по запросу вісник первомайська газет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65219">
            <a:off x="6479904" y="4906058"/>
            <a:ext cx="2489028" cy="1615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ÐÐ°ÑÑÐ¸Ð½ÐºÐ¸ Ð¿Ð¾ Ð·Ð°Ð¿ÑÐ¾ÑÑ Ð´Ð¸ÑÑÑÐ¸Ð¹ ÑÐ°Ð´Ð¾Ðº Ð³Ð°Ð·ÐµÑÐ°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1" t="8347" b="11329"/>
          <a:stretch/>
        </p:blipFill>
        <p:spPr bwMode="auto">
          <a:xfrm rot="19808982">
            <a:off x="925224" y="4084227"/>
            <a:ext cx="2036596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5175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ages.clipartlogo.com/files/images/40/405485/green-background-vector_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" y="-2"/>
            <a:ext cx="9144002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315416"/>
            <a:ext cx="2684095" cy="2822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04664"/>
            <a:ext cx="3839411" cy="28795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400" y="3610896"/>
            <a:ext cx="3899925" cy="29249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0" t="14424" r="7391"/>
          <a:stretch/>
        </p:blipFill>
        <p:spPr>
          <a:xfrm>
            <a:off x="187259" y="3583612"/>
            <a:ext cx="4096709" cy="29128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91076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ages.clipartlogo.com/files/images/40/405485/green-background-vector_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" y="-2"/>
            <a:ext cx="9144002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315416"/>
            <a:ext cx="2684095" cy="2822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5" r="7924"/>
          <a:stretch/>
        </p:blipFill>
        <p:spPr bwMode="auto">
          <a:xfrm>
            <a:off x="3898726" y="756097"/>
            <a:ext cx="5003386" cy="3320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35896" y="260648"/>
            <a:ext cx="489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http://dzvinochok6sad.klasna.com/</a:t>
            </a:r>
            <a:endParaRPr lang="ru-RU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D:\ДНЗ\фото_2015\выставка_спорт_розв\20150924_13472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325987"/>
            <a:ext cx="3947931" cy="23687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784909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ages.clipartlogo.com/files/images/40/405485/green-background-vector_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" y="-2"/>
            <a:ext cx="9144002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315416"/>
            <a:ext cx="2684095" cy="2822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 descr="Картинки по запросу демонстраційний матеріал для днз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69326">
            <a:off x="1171824" y="3438493"/>
            <a:ext cx="2095363" cy="2963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Картинки по запросу демонстраційний матеріал для днз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61215">
            <a:off x="4954852" y="3988320"/>
            <a:ext cx="2680975" cy="2491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Похожее изображение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54243">
            <a:off x="2764784" y="1624077"/>
            <a:ext cx="1968834" cy="2753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2319">
            <a:off x="4896399" y="893528"/>
            <a:ext cx="3737776" cy="2681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8169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ages.clipartlogo.com/files/images/40/405485/green-background-vector_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" y="-2"/>
            <a:ext cx="9144002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315416"/>
            <a:ext cx="2684095" cy="2822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D:\ДНЗ\фото\фото_2017\забор_кухня\DSCN714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3672408"/>
            <a:ext cx="3803915" cy="28529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8" name="Picture 4" descr="D:\ДНЗ\фото\фото_2017\забор_кухня\DSCN714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036" y="3649525"/>
            <a:ext cx="3834426" cy="28758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401140"/>
            <a:ext cx="3899925" cy="29249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38589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ages.clipartlogo.com/files/images/40/405485/green-background-vector_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" y="-2"/>
            <a:ext cx="9144002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315416"/>
            <a:ext cx="2684095" cy="2822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1516071"/>
              </p:ext>
            </p:extLst>
          </p:nvPr>
        </p:nvGraphicFramePr>
        <p:xfrm>
          <a:off x="3292842" y="188636"/>
          <a:ext cx="5527633" cy="619860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715254"/>
                <a:gridCol w="599629"/>
                <a:gridCol w="599629"/>
                <a:gridCol w="599629"/>
                <a:gridCol w="671164"/>
                <a:gridCol w="671164"/>
                <a:gridCol w="671164"/>
              </a:tblGrid>
              <a:tr h="105394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</a:rPr>
                        <a:t>Зміст заходів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088" marR="27088" marT="0" marB="0" anchor="ctr"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500">
                          <a:effectLst/>
                        </a:rPr>
                        <a:t>Сума витрачених коштів і джерела фінансування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088" marR="2708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Всього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088" marR="27088" marT="0" marB="0" anchor="ctr"/>
                </a:tc>
              </a:tr>
              <a:tr h="2701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бюджетні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088" marR="27088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Батьківські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088" marR="27088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Спонсор-ські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088" marR="2708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кошти працівників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088" marR="27088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00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По ДНЗ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088" marR="2708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По групам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088" marR="2708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088" marR="2708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088" marR="27088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088" marR="27088" marT="0" marB="0"/>
                </a:tc>
              </a:tr>
              <a:tr h="103623">
                <a:tc gridSpan="7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Придбання: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088" marR="2708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362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</a:rPr>
                        <a:t>Медичні препарати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088" marR="2708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-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088" marR="2708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876</a:t>
                      </a:r>
                      <a:r>
                        <a:rPr lang="uk-UA" sz="1000">
                          <a:effectLst/>
                        </a:rPr>
                        <a:t>,38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088" marR="2708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-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088" marR="2708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-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088" marR="2708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-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088" marR="2708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876</a:t>
                      </a:r>
                      <a:r>
                        <a:rPr lang="uk-UA" sz="1000">
                          <a:effectLst/>
                        </a:rPr>
                        <a:t>,38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088" marR="27088" marT="0" marB="0" anchor="ctr"/>
                </a:tc>
              </a:tr>
              <a:tr h="10362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</a:rPr>
                        <a:t>Постільна білизна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088" marR="2708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-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088" marR="2708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7500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088" marR="2708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-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088" marR="2708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-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088" marR="2708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-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088" marR="2708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7500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088" marR="27088" marT="0" marB="0" anchor="ctr"/>
                </a:tc>
              </a:tr>
              <a:tr h="10362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Рушники 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088" marR="2708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-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088" marR="2708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2400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088" marR="2708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-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088" marR="2708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-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088" marR="2708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-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088" marR="2708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2400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088" marR="27088" marT="0" marB="0" anchor="ctr"/>
                </a:tc>
              </a:tr>
              <a:tr h="10362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Тюль 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088" marR="2708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-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088" marR="2708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-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088" marR="2708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1210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088" marR="2708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-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088" marR="2708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-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088" marR="2708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1210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088" marR="27088" marT="0" marB="0" anchor="ctr"/>
                </a:tc>
              </a:tr>
              <a:tr h="10362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</a:rPr>
                        <a:t>Доріжка 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088" marR="2708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-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088" marR="2708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-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088" marR="2708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200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088" marR="2708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-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088" marR="2708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-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088" marR="2708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200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088" marR="27088" marT="0" marB="0" anchor="ctr"/>
                </a:tc>
              </a:tr>
              <a:tr h="10362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</a:rPr>
                        <a:t>Ноутбук 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088" marR="2708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-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088" marR="2708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8043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088" marR="2708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-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088" marR="2708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-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088" marR="2708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-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088" marR="2708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8043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088" marR="27088" marT="0" marB="0" anchor="ctr"/>
                </a:tc>
              </a:tr>
              <a:tr h="10362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Таблички на двері 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088" marR="2708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-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088" marR="2708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-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088" marR="2708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280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088" marR="2708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-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088" marR="2708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400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088" marR="2708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680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088" marR="27088" marT="0" marB="0" anchor="ctr"/>
                </a:tc>
              </a:tr>
              <a:tr h="10362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Пісок 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088" marR="2708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</a:rPr>
                        <a:t>-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088" marR="2708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1200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088" marR="2708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-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088" marR="2708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-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088" marR="2708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-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088" marR="2708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1200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088" marR="27088" marT="0" marB="0" anchor="ctr"/>
                </a:tc>
              </a:tr>
              <a:tr h="10362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Бойлер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088" marR="2708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</a:rPr>
                        <a:t>-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088" marR="2708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-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088" marR="2708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2460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088" marR="2708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-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088" marR="2708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-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088" marR="2708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2460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088" marR="27088" marT="0" marB="0" anchor="ctr"/>
                </a:tc>
              </a:tr>
              <a:tr h="20724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Навчально-методичні комплекти, посібники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088" marR="2708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</a:rPr>
                        <a:t>-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088" marR="2708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-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088" marR="2708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677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088" marR="2708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-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088" marR="2708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657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088" marR="2708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1334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088" marR="27088" marT="0" marB="0" anchor="ctr"/>
                </a:tc>
              </a:tr>
              <a:tr h="20724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Картриджі (до принтерів) + фарба 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088" marR="2708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</a:rPr>
                        <a:t>-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088" marR="2708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-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088" marR="2708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-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088" marR="2708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-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088" marR="2708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3855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088" marR="2708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3855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088" marR="27088" marT="0" marB="0" anchor="ctr"/>
                </a:tc>
              </a:tr>
              <a:tr h="20724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Стелажі на харчоблок + доставка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088" marR="2708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</a:rPr>
                        <a:t>-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088" marR="2708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7632+</a:t>
                      </a:r>
                      <a:endParaRPr lang="ru-RU" sz="14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1333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088" marR="2708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-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088" marR="2708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-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088" marR="2708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-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088" marR="2708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8965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088" marR="27088" marT="0" marB="0" anchor="ctr"/>
                </a:tc>
              </a:tr>
              <a:tr h="20724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Меблі (стелаж в комору, ліжка, столи в групу)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088" marR="2708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</a:rPr>
                        <a:t>-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088" marR="2708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10630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088" marR="2708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600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088" marR="2708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-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088" marR="2708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-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088" marR="2708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11230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088" marR="27088" marT="0" marB="0" anchor="ctr"/>
                </a:tc>
              </a:tr>
              <a:tr h="10362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Лотки для круп (комора)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088" marR="2708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</a:rPr>
                        <a:t>-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088" marR="2708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715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088" marR="2708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-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088" marR="2708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-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088" marR="2708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-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088" marR="2708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715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088" marR="27088" marT="0" marB="0" anchor="ctr"/>
                </a:tc>
              </a:tr>
              <a:tr h="20724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Посуд (кастрюлі, тарілки, чашки)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088" marR="2708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</a:rPr>
                        <a:t>-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088" marR="2708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-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088" marR="2708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12977,23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088" marR="2708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-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088" marR="2708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-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088" marR="2708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12977,23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088" marR="27088" marT="0" marB="0" anchor="ctr"/>
                </a:tc>
              </a:tr>
              <a:tr h="1036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Ваги + доставка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088" marR="2708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</a:rPr>
                        <a:t>-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088" marR="2708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1265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088" marR="2708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-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088" marR="2708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-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088" marR="2708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40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088" marR="2708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1305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088" marR="27088" marT="0" marB="0" anchor="ctr"/>
                </a:tc>
              </a:tr>
              <a:tr h="6217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Поповнення матеріально-технічної бази (іграшки, дидактичні, настільні ігри, набори для декору, роздатковий матеріал, прапорці тощо)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088" marR="2708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-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088" marR="2708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</a:rPr>
                        <a:t>-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088" marR="2708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17536,75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088" marR="2708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-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088" marR="2708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-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088" marR="2708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17536,75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088" marR="27088" marT="0" marB="0" anchor="ctr"/>
                </a:tc>
              </a:tr>
              <a:tr h="4144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Будматеріали (фарба, шпаклівка, труби, цвяхи, щітки, валіки, розчинник, доски, вапно)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088" marR="2708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-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088" marR="2708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</a:rPr>
                        <a:t>6642,58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088" marR="2708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</a:rPr>
                        <a:t>4310,30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088" marR="2708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-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088" marR="2708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-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088" marR="2708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10952,88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088" marR="27088" marT="0" marB="0" anchor="ctr"/>
                </a:tc>
              </a:tr>
              <a:tr h="5181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Господарчі матеріали (щітки, валіки, кабель, віники, короба, лампочки, тен (бойлер), короб, крани, тощо)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088" marR="2708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-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088" marR="2708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15586,37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088" marR="2708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</a:rPr>
                        <a:t>15676,08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088" marR="2708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-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088" marR="2708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-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088" marR="2708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</a:rPr>
                        <a:t>31262,45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088" marR="27088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470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ages.clipartlogo.com/files/images/40/405485/green-background-vector_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" y="-2"/>
            <a:ext cx="9144002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315416"/>
            <a:ext cx="2684095" cy="2822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384027"/>
              </p:ext>
            </p:extLst>
          </p:nvPr>
        </p:nvGraphicFramePr>
        <p:xfrm>
          <a:off x="2987824" y="2060848"/>
          <a:ext cx="5527633" cy="331514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715254"/>
                <a:gridCol w="599629"/>
                <a:gridCol w="599629"/>
                <a:gridCol w="599629"/>
                <a:gridCol w="671164"/>
                <a:gridCol w="671164"/>
                <a:gridCol w="671164"/>
              </a:tblGrid>
              <a:tr h="105394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</a:rPr>
                        <a:t>Зміст заходів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088" marR="27088" marT="0" marB="0" anchor="ctr"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500">
                          <a:effectLst/>
                        </a:rPr>
                        <a:t>Сума витрачених коштів і джерела фінансування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088" marR="2708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Всього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088" marR="27088" marT="0" marB="0" anchor="ctr"/>
                </a:tc>
              </a:tr>
              <a:tr h="2701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бюджетні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088" marR="27088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Батьківські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088" marR="27088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Спонсор-ські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088" marR="2708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кошти працівників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088" marR="27088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00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По ДНЗ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088" marR="2708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По групам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088" marR="2708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088" marR="2708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088" marR="27088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088" marR="27088" marT="0" marB="0"/>
                </a:tc>
              </a:tr>
              <a:tr h="10362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</a:rPr>
                        <a:t>Миючі засоби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088" marR="2708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-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088" marR="2708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6212,59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088" marR="2708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</a:rPr>
                        <a:t>249,95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088" marR="2708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-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088" marR="2708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-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088" marR="2708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6462,54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088" marR="27088" marT="0" marB="0" anchor="ctr"/>
                </a:tc>
              </a:tr>
              <a:tr h="10362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Канцтовари 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088" marR="2708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-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088" marR="2708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-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088" marR="2708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2290,92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088" marR="2708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-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088" marR="2708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-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088" marR="2708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2290,92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088" marR="27088" marT="0" marB="0"/>
                </a:tc>
              </a:tr>
              <a:tr h="20724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Перезарядка вогнегасників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088" marR="2708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-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088" marR="2708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1534,01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088" marR="2708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</a:rPr>
                        <a:t>-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088" marR="2708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-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088" marR="2708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-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088" marR="2708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1534,01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088" marR="27088" marT="0" marB="0" anchor="ctr"/>
                </a:tc>
              </a:tr>
              <a:tr h="20724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Комплектація пожежного щита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088" marR="2708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-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088" marR="2708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612,38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088" marR="2708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-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088" marR="2708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</a:rPr>
                        <a:t>-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088" marR="2708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-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088" marR="2708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612,38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088" marR="27088" marT="0" marB="0" anchor="ctr"/>
                </a:tc>
              </a:tr>
              <a:tr h="20724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Функціонування сайту (за рік)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088" marR="2708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-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088" marR="2708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-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088" marR="2708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-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088" marR="2708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</a:rPr>
                        <a:t>-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088" marR="2708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700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088" marR="2708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700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088" marR="27088" marT="0" marB="0" anchor="ctr"/>
                </a:tc>
              </a:tr>
              <a:tr h="103623">
                <a:tc gridSpan="7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</a:rPr>
                        <a:t>Ремонтні роботи, послуги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088" marR="2708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362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Послуги банку (БФ)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088" marR="2708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-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088" marR="2708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1490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088" marR="2708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-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088" marR="2708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</a:rPr>
                        <a:t>-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088" marR="2708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-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088" marR="2708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1490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088" marR="27088" marT="0" marB="0" anchor="ctr"/>
                </a:tc>
              </a:tr>
              <a:tr h="72536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Ремонтні роботи на харчоблоці (шпаклювання, зварювальні роботи, викладання кахлю, ремонт бойлеру, електром’ясорубки)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088" marR="2708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-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088" marR="2708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21280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088" marR="2708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995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088" marR="2708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</a:rPr>
                        <a:t>-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088" marR="2708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</a:rPr>
                        <a:t>-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088" marR="2708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</a:rPr>
                        <a:t>22275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088" marR="27088" marT="0" marB="0" anchor="ctr"/>
                </a:tc>
              </a:tr>
              <a:tr h="2072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Передплата фахових періодичних видань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088" marR="2708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-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088" marR="2708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-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088" marR="2708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-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088" marR="2708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-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088" marR="2708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7583,80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088" marR="2708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</a:rPr>
                        <a:t>7583,80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088" marR="27088" marT="0" marB="0" anchor="ctr"/>
                </a:tc>
              </a:tr>
              <a:tr h="207246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Разом 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088" marR="27088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-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088" marR="2708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94952,31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088" marR="2708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59463,23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088" marR="27088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-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088" marR="27088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13235,80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088" marR="27088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</a:rPr>
                        <a:t>167651,34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088" marR="27088" marT="0" marB="0" anchor="ctr"/>
                </a:tc>
              </a:tr>
              <a:tr h="1036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</a:rPr>
                        <a:t>154415,54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088" marR="27088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361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ages.clipartlogo.com/files/images/40/405485/green-background-vector_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4" y="-30631"/>
            <a:ext cx="9144004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315416"/>
            <a:ext cx="2684095" cy="2822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627784" y="188640"/>
            <a:ext cx="62646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Проблемні питання, </a:t>
            </a:r>
            <a:r>
              <a:rPr lang="uk-UA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які залишаються не </a:t>
            </a:r>
            <a:r>
              <a:rPr lang="uk-UA" b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вирішеними</a:t>
            </a:r>
            <a:r>
              <a:rPr lang="uk-UA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endParaRPr lang="uk-UA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algn="just">
              <a:buFont typeface="Wingdings" pitchFamily="2" charset="2"/>
              <a:buChar char="ü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недостатнє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оснащення педагогічного процесу навчально – наочними посібниками та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обладнанням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відповідно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ди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Типового переліку</a:t>
            </a:r>
          </a:p>
          <a:p>
            <a:pPr marL="285750" lvl="0" indent="-285750" algn="just">
              <a:buFont typeface="Wingdings" pitchFamily="2" charset="2"/>
              <a:buChar char="ü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робота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з батьками дітей, які не відвідують дошкільний заклад тривалий час без поважної причини 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algn="just">
              <a:buFont typeface="Wingdings" pitchFamily="2" charset="2"/>
              <a:buChar char="ü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підвищення роботи педагогів закладу та адміністрації щодо популяризації діяльності в засобах масової інформації</a:t>
            </a:r>
          </a:p>
          <a:p>
            <a:pPr marL="285750" lvl="0" indent="-285750" algn="just">
              <a:buFont typeface="Wingdings" pitchFamily="2" charset="2"/>
              <a:buChar char="ü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ередній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рівень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виконання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дітоднів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75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%);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72308" y="3212976"/>
            <a:ext cx="639045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 вирішені питання, які потребують значних фінансових затрат:</a:t>
            </a:r>
          </a:p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утеплення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приміщення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закладу;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повна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заміна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обладнання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харчоблоку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придбання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промислових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пральних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машин;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поповнення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парку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комп’ютерної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техніки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осучаснення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ігрових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майданчиків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- заміна пожежних рукавів;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встановлення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автоматичної сигналізації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Tx/>
              <a:buChar char="-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просочення даху вогненебезпечною речовиною.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212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ages.clipartlogo.com/files/images/40/405485/green-background-vector_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" y="-2"/>
            <a:ext cx="9144002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315416"/>
            <a:ext cx="2684095" cy="2822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27784" y="1844824"/>
            <a:ext cx="633670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Освітня діяльність закладу здійснювалась відповідно </a:t>
            </a:r>
            <a:r>
              <a:rPr lang="uk-UA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до:</a:t>
            </a:r>
          </a:p>
          <a:p>
            <a:pPr algn="ctr"/>
            <a:endParaRPr lang="uk-UA" sz="20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Законів України «Про освіту», </a:t>
            </a: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Про дошкільну освіту», </a:t>
            </a: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Про охорону праці», </a:t>
            </a: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програми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навчання і виховання дітей віком від 2 до 7 років «Дитина», </a:t>
            </a: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Базового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компонента дошкільної освіти в Україні, </a:t>
            </a: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Положення про дошкільний навчальний заклад», </a:t>
            </a: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Статуту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ДНЗ </a:t>
            </a: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Правил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внутрішнього трудового розпорядку. </a:t>
            </a: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Плану роботи на 2017-2018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н.р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036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ages.clipartlogo.com/files/images/40/405485/green-background-vector_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" y="-2"/>
            <a:ext cx="9474127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315416"/>
            <a:ext cx="2684095" cy="2822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03848" y="1095933"/>
            <a:ext cx="513202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0000CC"/>
                </a:solidFill>
                <a:latin typeface="Comic Sans MS" pitchFamily="66" charset="0"/>
              </a:rPr>
              <a:t>Дякую за увагу!</a:t>
            </a:r>
          </a:p>
          <a:p>
            <a:endParaRPr lang="uk-UA" sz="2800" b="1" dirty="0" smtClean="0">
              <a:solidFill>
                <a:srgbClr val="0000CC"/>
              </a:solidFill>
              <a:latin typeface="Comic Sans MS" pitchFamily="66" charset="0"/>
            </a:endParaRPr>
          </a:p>
          <a:p>
            <a:r>
              <a:rPr lang="uk-UA" sz="2800" b="1" dirty="0" smtClean="0">
                <a:solidFill>
                  <a:srgbClr val="0000CC"/>
                </a:solidFill>
                <a:latin typeface="Comic Sans MS" pitchFamily="66" charset="0"/>
              </a:rPr>
              <a:t>		Бажаю успіхів!</a:t>
            </a:r>
          </a:p>
          <a:p>
            <a:endParaRPr lang="ru-RU" dirty="0"/>
          </a:p>
        </p:txBody>
      </p:sp>
      <p:pic>
        <p:nvPicPr>
          <p:cNvPr id="5" name="Picture 4" descr="http://mykartinka.ru/_ph/18/357826136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2F1F7"/>
              </a:clrFrom>
              <a:clrTo>
                <a:srgbClr val="F2F1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846077"/>
            <a:ext cx="4965124" cy="310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4474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ages.clipartlogo.com/files/images/40/405485/green-background-vector_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" y="-2"/>
            <a:ext cx="9474127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766681"/>
              </p:ext>
            </p:extLst>
          </p:nvPr>
        </p:nvGraphicFramePr>
        <p:xfrm>
          <a:off x="107504" y="81132"/>
          <a:ext cx="8947033" cy="67322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71885"/>
                <a:gridCol w="746961"/>
                <a:gridCol w="696267"/>
                <a:gridCol w="779331"/>
                <a:gridCol w="696267"/>
                <a:gridCol w="696267"/>
                <a:gridCol w="696267"/>
                <a:gridCol w="696267"/>
                <a:gridCol w="696267"/>
                <a:gridCol w="696267"/>
                <a:gridCol w="696267"/>
                <a:gridCol w="778720"/>
              </a:tblGrid>
              <a:tr h="202984">
                <a:tc gridSpan="1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Потреби </a:t>
                      </a:r>
                      <a:r>
                        <a:rPr lang="uk-UA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 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(червень 2017-травень 2018 р.)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9" marR="4578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911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Групи/ місяці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9" marR="45789" marT="0" marB="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Червень-серпень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9" marR="45789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Вересень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9" marR="45789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Жовтень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9" marR="45789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Листопад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9" marR="45789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Грудень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9" marR="45789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Січень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9" marR="45789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Лютий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9" marR="45789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Березень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9" marR="45789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Квітень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9" marR="45789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Травень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9" marR="45789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Разом: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9" marR="45789" marT="0" marB="0" vert="vert270" anchor="ctr"/>
                </a:tc>
              </a:tr>
              <a:tr h="202984">
                <a:tc gridSpan="12"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Залишок на 01.06.2017р. – 1270,09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9" marR="45789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2984">
                <a:tc gridSpan="12"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9" marR="45789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979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 молодша «А»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9" marR="45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2720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9" marR="45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9" marR="45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9" marR="45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9" marR="45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9" marR="45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9" marR="45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9" marR="45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9" marR="45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9" marR="45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9" marR="45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5480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9" marR="45789" marT="0" marB="0" anchor="ctr"/>
                </a:tc>
              </a:tr>
              <a:tr h="33979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 молодша «Б»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9" marR="45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1260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9" marR="45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9" marR="45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9" marR="45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9" marR="45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9" marR="45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9" marR="45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9" marR="45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9" marR="45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9" marR="45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9" marR="45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3950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9" marR="45789" marT="0" marB="0" anchor="ctr"/>
                </a:tc>
              </a:tr>
              <a:tr h="17401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ІІ молодша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9" marR="45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3240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9" marR="45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9" marR="45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9" marR="45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9" marR="45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9" marR="45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9" marR="45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9" marR="45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9" marR="45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9" marR="45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9" marR="45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7440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9" marR="45789" marT="0" marB="0" anchor="ctr"/>
                </a:tc>
              </a:tr>
              <a:tr h="17401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Середня «А»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9" marR="45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2580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9" marR="45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9" marR="45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9" marR="45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9" marR="45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179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9" marR="45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9" marR="45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9" marR="45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9" marR="45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9" marR="45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9" marR="45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9" marR="45789" marT="0" marB="0" anchor="ctr"/>
                </a:tc>
              </a:tr>
              <a:tr h="17401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Середня «Б»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9" marR="45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4280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9" marR="45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9" marR="45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9" marR="45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9" marR="45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9" marR="45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9" marR="45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9" marR="45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9" marR="45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9" marR="45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9" marR="45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8760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9" marR="45789" marT="0" marB="0" anchor="ctr"/>
                </a:tc>
              </a:tr>
              <a:tr h="17401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Старша «А»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9" marR="45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3923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9" marR="45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9" marR="45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9" marR="45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655,75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9" marR="45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9" marR="45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9" marR="45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9" marR="45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9" marR="45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9" marR="45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9" marR="45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8218,75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9" marR="45789" marT="0" marB="0" anchor="ctr"/>
                </a:tc>
              </a:tr>
              <a:tr h="17401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Старша «Б»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9" marR="45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2940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9" marR="45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1860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9" marR="45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9" marR="45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9" marR="45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9" marR="45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9" marR="45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9" marR="45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9" marR="45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9" marR="45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9" marR="45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7732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9" marR="45789" marT="0" marB="0" anchor="ctr"/>
                </a:tc>
              </a:tr>
              <a:tr h="1740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9" marR="45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9" marR="45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9" marR="45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9" marR="45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9" marR="45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9" marR="45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9" marR="45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9" marR="45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9" marR="45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9" marR="45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9" marR="45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9" marR="45789" marT="0" marB="0" anchor="ctr"/>
                </a:tc>
              </a:tr>
              <a:tr h="3480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Благодійна допомога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9" marR="457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9" marR="45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9" marR="45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9" marR="45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9" marR="45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9" marR="45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5241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9" marR="45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9" marR="45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9" marR="45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9" marR="45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9" marR="45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9" marR="45789" marT="0" marB="0" anchor="ctr"/>
                </a:tc>
              </a:tr>
              <a:tr h="1740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Разом: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9" marR="45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20943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9" marR="45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4450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9" marR="45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2592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9" marR="45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3176,75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9" marR="45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2219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9" marR="45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7721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9" marR="45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2680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9" marR="45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2560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9" marR="45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2740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9" marR="45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3840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9" marR="45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52921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,75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9" marR="45789" marT="0" marB="0" anchor="ctr"/>
                </a:tc>
              </a:tr>
              <a:tr h="1740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9" marR="45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9" marR="45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9" marR="45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9" marR="45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9" marR="45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9" marR="45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9" marR="45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9" marR="45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9" marR="45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9" marR="45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9" marR="45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9" marR="45789" marT="0" marB="0" anchor="ctr"/>
                </a:tc>
              </a:tr>
              <a:tr h="1740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Витрати: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9" marR="457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9" marR="45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9" marR="45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9" marR="45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9" marR="45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9" marR="45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9" marR="45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9" marR="45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9" marR="45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9" marR="45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9" marR="45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9" marR="45789" marT="0" marB="0" anchor="ctr"/>
                </a:tc>
              </a:tr>
              <a:tr h="3480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Господарчі товари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9" marR="457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5743,20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9" marR="45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956,85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9" marR="45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1775,90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9" marR="45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1654,15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9" marR="45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1016,95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9" marR="45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925,90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9" marR="45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1857,32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9" marR="45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670,11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9" marR="45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1075,70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9" marR="45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719,25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9" marR="45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16395,33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9" marR="45789" marT="0" marB="0" anchor="ctr"/>
                </a:tc>
              </a:tr>
              <a:tr h="3480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Будівельні матеріали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9" marR="457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4310,30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9" marR="45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9" marR="45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9" marR="45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9" marR="45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9" marR="45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9" marR="45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9" marR="45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9" marR="45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9" marR="45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9" marR="45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4310,3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9" marR="45789" marT="0" marB="0" anchor="ctr"/>
                </a:tc>
              </a:tr>
              <a:tr h="3480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Поповнення МТБ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9" marR="457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5078,00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9" marR="45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1578,20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9" marR="45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1720,90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9" marR="45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1181,60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9" marR="45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1351,45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9" marR="45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6214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9" marR="45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9" marR="45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670,60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9" marR="45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9" marR="45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1369,50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9" marR="45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20116,25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9" marR="45789" marT="0" marB="0" anchor="ctr"/>
                </a:tc>
              </a:tr>
              <a:tr h="1740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Канцтовари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9" marR="457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550,20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9" marR="45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501,52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9" marR="45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306,50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9" marR="45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9" marR="45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9" marR="45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65,30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9" marR="45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278,40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9" marR="45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299,50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9" marR="45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214,50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9" marR="45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9" marR="45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2501,92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9" marR="45789" marT="0" marB="0" anchor="ctr"/>
                </a:tc>
              </a:tr>
              <a:tr h="1740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Література 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9" marR="457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9" marR="45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9" marR="45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9" marR="45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9" marR="45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9" marR="45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9" marR="45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9" marR="45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9" marR="45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9" marR="45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9" marR="45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677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9" marR="45789" marT="0" marB="0" anchor="ctr"/>
                </a:tc>
              </a:tr>
              <a:tr h="1740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Посуд 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9" marR="457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9" marR="45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2587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9" marR="45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418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9" marR="45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528,20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9" marR="45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9" marR="45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9" marR="45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9" marR="45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137,25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9" marR="45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9" marR="45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9" marR="45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4889,45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9" marR="45789" marT="0" marB="0" anchor="ctr"/>
                </a:tc>
              </a:tr>
              <a:tr h="1740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Миючі засоби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9" marR="457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9" marR="45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9" marR="45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9" marR="45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9" marR="45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9" marR="45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9" marR="45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95,95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9" marR="45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9" marR="45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9" marR="45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9" marR="45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274,95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9" marR="45789" marT="0" marB="0" anchor="ctr"/>
                </a:tc>
              </a:tr>
              <a:tr h="1740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Послуги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9" marR="457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9" marR="45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9" marR="45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9" marR="45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9" marR="45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9" marR="45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9" marR="45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9" marR="45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9" marR="45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9" marR="45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9" marR="45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9" marR="45789" marT="0" marB="0" anchor="ctr"/>
                </a:tc>
              </a:tr>
              <a:tr h="1740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Разом: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9" marR="457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16246,70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9" marR="45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5673,57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9" marR="45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4497,30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9" marR="45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3623,95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9" marR="45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3165,40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9" marR="45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7415,20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9" marR="45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3067,67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9" marR="45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1942,46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9" marR="45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2203,20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9" marR="45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2324,75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9" marR="45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50160,2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9" marR="45789" marT="0" marB="0" anchor="ctr"/>
                </a:tc>
              </a:tr>
              <a:tr h="1740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9" marR="457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9" marR="45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9" marR="45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9" marR="45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9" marR="45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9" marR="45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9" marR="45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9" marR="45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9" marR="45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9" marR="45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9" marR="45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9" marR="45789" marT="0" marB="0" anchor="ctr"/>
                </a:tc>
              </a:tr>
              <a:tr h="202984">
                <a:tc gridSpan="1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Залишок на 01.06.2018р. – 4031,64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9" marR="4578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192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ages.clipartlogo.com/files/images/40/405485/green-background-vector_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" y="-2"/>
            <a:ext cx="9474127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7623168"/>
              </p:ext>
            </p:extLst>
          </p:nvPr>
        </p:nvGraphicFramePr>
        <p:xfrm>
          <a:off x="-8401" y="260650"/>
          <a:ext cx="9188913" cy="64612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93436"/>
                <a:gridCol w="726360"/>
                <a:gridCol w="726973"/>
                <a:gridCol w="726973"/>
                <a:gridCol w="726973"/>
                <a:gridCol w="726973"/>
                <a:gridCol w="726360"/>
                <a:gridCol w="726973"/>
                <a:gridCol w="726973"/>
                <a:gridCol w="726973"/>
                <a:gridCol w="726973"/>
                <a:gridCol w="726973"/>
              </a:tblGrid>
              <a:tr h="256772">
                <a:tc gridSpan="1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Потреби садочку + Благодійна допомога (червень 2017-травень 2018 р.)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87" marR="5478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742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Групи/ місяці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87" marR="54787" marT="0" marB="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Червень-серпень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87" marR="54787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Вересень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87" marR="54787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Жовтень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87" marR="54787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Листопад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87" marR="54787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Грудень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87" marR="54787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Січень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87" marR="54787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Лютий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87" marR="54787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Березень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87" marR="54787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Квітень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87" marR="54787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Травень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87" marR="54787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Разом: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87" marR="54787" marT="0" marB="0" vert="vert270" anchor="ctr"/>
                </a:tc>
              </a:tr>
              <a:tr h="398549">
                <a:tc gridSpan="12">
                  <a:txBody>
                    <a:bodyPr/>
                    <a:lstStyle/>
                    <a:p>
                      <a:pPr marL="71755" marR="7175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Залишок на 01.06.2017р. – 18342,98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87" marR="5478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89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 молодша «А»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87" marR="547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87" marR="547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87" marR="547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87" marR="547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87" marR="547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87" marR="547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87" marR="547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87" marR="547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87" marR="547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87" marR="547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87" marR="547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87" marR="54787" marT="0" marB="0" anchor="ctr"/>
                </a:tc>
              </a:tr>
              <a:tr h="4489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 молодша «Б»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87" marR="547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87" marR="547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87" marR="547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87" marR="547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87" marR="547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87" marR="547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87" marR="547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87" marR="547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87" marR="547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87" marR="547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87" marR="547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87" marR="54787" marT="0" marB="0" anchor="ctr"/>
                </a:tc>
              </a:tr>
              <a:tr h="4489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ІІ молодша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87" marR="547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87" marR="547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87" marR="547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87" marR="547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87" marR="547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87" marR="547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87" marR="547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87" marR="547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87" marR="547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87" marR="547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87" marR="547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5340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87" marR="54787" marT="0" marB="0" anchor="ctr"/>
                </a:tc>
              </a:tr>
              <a:tr h="4489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Середня «А»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87" marR="547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87" marR="547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87" marR="547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87" marR="547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87" marR="547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87" marR="547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87" marR="547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87" marR="547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87" marR="547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87" marR="547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87" marR="547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4240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87" marR="54787" marT="0" marB="0" anchor="ctr"/>
                </a:tc>
              </a:tr>
              <a:tr h="4489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Середня «Б»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87" marR="547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1520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87" marR="547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87" marR="547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87" marR="547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87" marR="547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87" marR="547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87" marR="547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87" marR="547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87" marR="547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87" marR="547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87" marR="547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87" marR="54787" marT="0" marB="0" anchor="ctr"/>
                </a:tc>
              </a:tr>
              <a:tr h="4489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Старша «А»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87" marR="547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1340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87" marR="547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87" marR="547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87" marR="547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87" marR="547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87" marR="547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87" marR="547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87" marR="547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87" marR="547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87" marR="547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87" marR="547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5460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87" marR="54787" marT="0" marB="0" anchor="ctr"/>
                </a:tc>
              </a:tr>
              <a:tr h="4489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Старша «Б»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87" marR="547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1580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87" marR="547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87" marR="547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87" marR="547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87" marR="547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87" marR="547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87" marR="547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87" marR="547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87" marR="547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87" marR="547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87" marR="547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6140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87" marR="54787" marT="0" marB="0" anchor="ctr"/>
                </a:tc>
              </a:tr>
              <a:tr h="2201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87" marR="547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87" marR="547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87" marR="547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87" marR="547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87" marR="547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87" marR="547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87" marR="547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87" marR="547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87" marR="547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87" marR="547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87" marR="547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87" marR="54787" marT="0" marB="0" anchor="ctr"/>
                </a:tc>
              </a:tr>
              <a:tr h="2201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Разом: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87" marR="547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7820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87" marR="547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3160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87" marR="547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2680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87" marR="547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87" marR="547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2560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87" marR="547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2620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87" marR="547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2840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87" marR="547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2720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87" marR="547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2940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87" marR="547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4220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87" marR="547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34560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87" marR="54787" marT="0" marB="0" anchor="ctr"/>
                </a:tc>
              </a:tr>
              <a:tr h="2201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87" marR="547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87" marR="547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87" marR="547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87" marR="547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87" marR="547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87" marR="547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87" marR="547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87" marR="547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87" marR="547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87" marR="547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87" marR="547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87" marR="54787" marT="0" marB="0" anchor="ctr"/>
                </a:tc>
              </a:tr>
              <a:tr h="9081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Благодійна допомога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87" marR="547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11600 + 830,00 - макулатура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87" marR="547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8043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87" marR="547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87" marR="547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87" marR="547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87" marR="547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87" marR="547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6705,24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87" marR="547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87" marR="547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87" marR="547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87" marR="547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39778,24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87" marR="54787" marT="0" marB="0" anchor="ctr"/>
                </a:tc>
              </a:tr>
              <a:tr h="2201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87" marR="547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87" marR="547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87" marR="547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87" marR="547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87" marR="547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87" marR="547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87" marR="547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87" marR="547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87" marR="547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87" marR="547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Разом: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87" marR="547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74338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,24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87" marR="54787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138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ages.clipartlogo.com/files/images/40/405485/green-background-vector_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" y="-2"/>
            <a:ext cx="9474127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7784135"/>
              </p:ext>
            </p:extLst>
          </p:nvPr>
        </p:nvGraphicFramePr>
        <p:xfrm>
          <a:off x="179512" y="188642"/>
          <a:ext cx="8892479" cy="65421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08798"/>
                <a:gridCol w="766971"/>
                <a:gridCol w="661469"/>
                <a:gridCol w="825650"/>
                <a:gridCol w="602789"/>
                <a:gridCol w="703551"/>
                <a:gridCol w="810832"/>
                <a:gridCol w="935894"/>
                <a:gridCol w="490174"/>
                <a:gridCol w="675693"/>
                <a:gridCol w="675693"/>
                <a:gridCol w="734965"/>
              </a:tblGrid>
              <a:tr h="231392">
                <a:tc gridSpan="1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Потреби садочку + Благодійна допомога (червень 2017-травень 2018 р.)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91" marR="4809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878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Групи/ місяці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91" marR="48091" marT="0" marB="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Червень-серпень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91" marR="48091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Вересень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91" marR="48091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Жовтень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91" marR="48091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Листопад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91" marR="48091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Грудень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91" marR="48091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Січень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91" marR="48091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Лютий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91" marR="48091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Березень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91" marR="48091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Квітень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91" marR="48091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Травень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91" marR="48091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Разом: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91" marR="48091" marT="0" marB="0" vert="vert270" anchor="ctr"/>
                </a:tc>
              </a:tr>
              <a:tr h="231392">
                <a:tc gridSpan="1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Витрати: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91" marR="4809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67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Послуги банку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91" marR="480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91" marR="480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91" marR="480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91" marR="480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91" marR="480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91" marR="480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91" marR="480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91" marR="480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91" marR="480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91" marR="480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91" marR="480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1480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91" marR="48091" marT="0" marB="0" anchor="ctr"/>
                </a:tc>
              </a:tr>
              <a:tr h="3967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Господарчі  товари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91" marR="480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6669, 35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91" marR="480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2163,38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91" marR="480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91" marR="480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397,40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91" marR="480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115,00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91" marR="480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736,00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91" marR="480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5505,24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91" marR="480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91" marR="480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91" marR="480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91" marR="480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15586,37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91" marR="48091" marT="0" marB="0" anchor="ctr"/>
                </a:tc>
              </a:tr>
              <a:tr h="3967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Будівельні матеріали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91" marR="480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3156,58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91" marR="480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3486,00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91" marR="480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91" marR="480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91" marR="480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91" marR="480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91" marR="480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91" marR="480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91" marR="480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91" marR="480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91" marR="480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6642,58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91" marR="48091" marT="0" marB="0" anchor="ctr"/>
                </a:tc>
              </a:tr>
              <a:tr h="8935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Поповнення МТБ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91" marR="480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3730,00 – меблі в комору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91" marR="480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8043 - ноутбук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91" marR="480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612,38 – комплектація ПЩ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91" marR="480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91" marR="480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7632 – </a:t>
                      </a:r>
                      <a:r>
                        <a:rPr lang="uk-UA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стелажі (харчоблок)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91" marR="480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91" marR="480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6900 – 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ліжка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91" marR="480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91" marR="480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1265 – </a:t>
                      </a:r>
                      <a:r>
                        <a:rPr lang="uk-UA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ваги на харчоблок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91" marR="480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91" marR="480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28182,38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91" marR="48091" marT="0" marB="0" anchor="ctr"/>
                </a:tc>
              </a:tr>
              <a:tr h="20551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Ремонтні роботи, послуги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91" marR="4809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1333, 00 – </a:t>
                      </a:r>
                      <a:r>
                        <a:rPr lang="uk-UA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доставка стелажів на харчоблок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18690,00 </a:t>
                      </a:r>
                      <a:r>
                        <a:rPr lang="uk-UA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 </a:t>
                      </a:r>
                      <a:r>
                        <a:rPr lang="uk-UA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шпаклювальні та зварювальні роботи, викладання кахлю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91" marR="480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91" marR="480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 – зварювальні роботи (харчоблок)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91" marR="480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91" marR="480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91" marR="480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 – ремонт бойлера (харчоблок)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91" marR="480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1534,01 -перезарядка вогнегасників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91" marR="480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91" marR="480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91" marR="480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2140 – 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ремонт електро-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м’ясорубки та заміна деталей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91" marR="480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24147,01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91" marR="48091" marT="0" marB="0" anchor="ctr"/>
                </a:tc>
              </a:tr>
              <a:tr h="1983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91" marR="4809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91" marR="480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91" marR="480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91" marR="480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91" marR="480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91" marR="480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91" marR="480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91" marR="480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91" marR="480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91" marR="480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91" marR="480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91" marR="48091" marT="0" marB="0"/>
                </a:tc>
              </a:tr>
              <a:tr h="3967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Разом: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91" marR="480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33938,93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91" marR="480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13812,38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91" marR="480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1032,38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91" marR="480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517,40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91" marR="480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7867,00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91" marR="480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1016,00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91" marR="480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14069,25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91" marR="480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130,00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91" marR="480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1395,00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91" marR="480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2260,00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91" marR="480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76038,34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91" marR="48091" marT="0" marB="0"/>
                </a:tc>
              </a:tr>
              <a:tr h="1983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91" marR="480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91" marR="480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91" marR="480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91" marR="480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91" marR="480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91" marR="480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91" marR="480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91" marR="480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91" marR="480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91" marR="480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91" marR="480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91" marR="48091" marT="0" marB="0"/>
                </a:tc>
              </a:tr>
              <a:tr h="359157">
                <a:tc gridSpan="1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Залишок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01.06.2017р. – 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42,88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91" marR="4809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758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ages.clipartlogo.com/files/images/40/405485/green-background-vector_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" y="-2"/>
            <a:ext cx="9474127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315416"/>
            <a:ext cx="2684095" cy="2822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03848" y="1095933"/>
            <a:ext cx="513202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0000CC"/>
                </a:solidFill>
                <a:latin typeface="Comic Sans MS" pitchFamily="66" charset="0"/>
              </a:rPr>
              <a:t>Дякую за увагу!</a:t>
            </a:r>
          </a:p>
          <a:p>
            <a:endParaRPr lang="uk-UA" sz="2800" b="1" dirty="0" smtClean="0">
              <a:solidFill>
                <a:srgbClr val="0000CC"/>
              </a:solidFill>
              <a:latin typeface="Comic Sans MS" pitchFamily="66" charset="0"/>
            </a:endParaRPr>
          </a:p>
          <a:p>
            <a:r>
              <a:rPr lang="uk-UA" sz="2800" b="1" dirty="0" smtClean="0">
                <a:solidFill>
                  <a:srgbClr val="0000CC"/>
                </a:solidFill>
                <a:latin typeface="Comic Sans MS" pitchFamily="66" charset="0"/>
              </a:rPr>
              <a:t>		Бажаю успіхів!</a:t>
            </a:r>
          </a:p>
          <a:p>
            <a:endParaRPr lang="ru-RU" dirty="0"/>
          </a:p>
        </p:txBody>
      </p:sp>
      <p:pic>
        <p:nvPicPr>
          <p:cNvPr id="5" name="Picture 4" descr="http://mykartinka.ru/_ph/18/357826136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2F1F7"/>
              </a:clrFrom>
              <a:clrTo>
                <a:srgbClr val="F2F1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846077"/>
            <a:ext cx="4965124" cy="310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4403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ages.clipartlogo.com/files/images/40/405485/green-background-vector_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" y="-2"/>
            <a:ext cx="9144002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315416"/>
            <a:ext cx="2684095" cy="2822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419872" y="740738"/>
            <a:ext cx="5400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Головна мета закладу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- забезпечення дошкільною освітою дітей, створення умов для їх психофізичного,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розумового та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естетичного розвитку. </a:t>
            </a: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13456" y="2822697"/>
            <a:ext cx="669674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Завдання закладу: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Wingdings" pitchFamily="2" charset="2"/>
              <a:buChar char="ü"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Формування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здоров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язбережувальної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компетентності дошкільників шляхом ефективних технологій оздоровлення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Wingdings" pitchFamily="2" charset="2"/>
              <a:buChar char="ü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Забезпечення діяльнісного підходу шляхом використання інноваційних технологій в навчально-виховному процесі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Wingdings" pitchFamily="2" charset="2"/>
              <a:buChar char="ü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Модернізація підходів у розвитку партнерських відносин між закладом та сім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єю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у світлі використання ІКТ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 descr="http://cs309629.userapi.com/v309629103/1df9/wqZuIje_BSw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695" y="4725144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9019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images.clipartlogo.com/files/images/40/405485/green-background-vector_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" y="-2"/>
            <a:ext cx="9144002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6566351"/>
              </p:ext>
            </p:extLst>
          </p:nvPr>
        </p:nvGraphicFramePr>
        <p:xfrm>
          <a:off x="2431559" y="2132856"/>
          <a:ext cx="6532930" cy="280416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644463"/>
                <a:gridCol w="4088268"/>
                <a:gridCol w="1800199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Відомості про заклад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Показники</a:t>
                      </a:r>
                      <a:endParaRPr lang="ru-RU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74955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uk-UA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Кількість груп усього:</a:t>
                      </a:r>
                      <a:endParaRPr lang="ru-RU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749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Раннього </a:t>
                      </a:r>
                      <a:r>
                        <a:rPr lang="uk-UA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віку</a:t>
                      </a:r>
                      <a:endParaRPr lang="ru-RU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451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Дошкільного віку</a:t>
                      </a:r>
                      <a:endParaRPr lang="ru-RU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 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012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Кількість вихованців</a:t>
                      </a:r>
                      <a:endParaRPr lang="ru-RU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159</a:t>
                      </a:r>
                      <a:endParaRPr lang="ru-RU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50825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Дітей</a:t>
                      </a:r>
                      <a:r>
                        <a:rPr lang="ru-RU" sz="2000" baseline="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в </a:t>
                      </a:r>
                      <a:r>
                        <a:rPr lang="ru-RU" sz="2000" baseline="0" dirty="0" err="1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мікрорайон</a:t>
                      </a:r>
                      <a:r>
                        <a:rPr lang="uk-UA" sz="2000" baseline="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і</a:t>
                      </a:r>
                      <a:endParaRPr lang="ru-RU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207</a:t>
                      </a:r>
                      <a:endParaRPr lang="ru-RU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095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Охоплено освітою</a:t>
                      </a:r>
                      <a:endParaRPr lang="ru-RU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116</a:t>
                      </a:r>
                      <a:endParaRPr lang="ru-RU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790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315416"/>
            <a:ext cx="2684095" cy="2822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1643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ages.clipartlogo.com/files/images/40/405485/green-background-vector_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" y="-2"/>
            <a:ext cx="9144002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315416"/>
            <a:ext cx="2684095" cy="2822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5448792"/>
              </p:ext>
            </p:extLst>
          </p:nvPr>
        </p:nvGraphicFramePr>
        <p:xfrm>
          <a:off x="1522093" y="3074513"/>
          <a:ext cx="7082354" cy="25237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33713"/>
                <a:gridCol w="1335186"/>
                <a:gridCol w="1437335"/>
                <a:gridCol w="1438060"/>
                <a:gridCol w="1438060"/>
              </a:tblGrid>
              <a:tr h="24570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Вікова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група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Вересень-грудень 201</a:t>
                      </a: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Січень-травень 2018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10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Відвідування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Пропуски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Відвідування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Пропуски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4570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 мол.«А»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784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372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1072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542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4570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Імол. «Б»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635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405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1018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569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4570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ІІ молодша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1341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695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1704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679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4570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Середня «А»  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1062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675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698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4570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Середня «Б»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1528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533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1733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826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4570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Старша «А»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1323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731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877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4570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Старша «Б»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1767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433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1828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824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673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ages.clipartlogo.com/files/images/40/405485/green-background-vector_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36512" y="-27384"/>
            <a:ext cx="9180511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315416"/>
            <a:ext cx="2670414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116982" y="1193354"/>
            <a:ext cx="572412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Аналіз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виконання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натуральних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норм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продуктів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харчування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lang="uk-UA" sz="20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вересень 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2017 - </a:t>
            </a:r>
            <a:r>
              <a:rPr lang="uk-UA" sz="20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травень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2018)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810919"/>
              </p:ext>
            </p:extLst>
          </p:nvPr>
        </p:nvGraphicFramePr>
        <p:xfrm>
          <a:off x="1538287" y="2682081"/>
          <a:ext cx="7066160" cy="319519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944571"/>
                <a:gridCol w="628728"/>
                <a:gridCol w="629467"/>
                <a:gridCol w="701216"/>
                <a:gridCol w="797374"/>
                <a:gridCol w="817346"/>
                <a:gridCol w="538487"/>
                <a:gridCol w="605798"/>
                <a:gridCol w="771486"/>
                <a:gridCol w="631687"/>
              </a:tblGrid>
              <a:tr h="6660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Рік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М’ясо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Риба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Масло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Молоко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Сметана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Сир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Яйце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Сир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твердий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Овочі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 anchor="ctr"/>
                </a:tc>
              </a:tr>
              <a:tr h="4215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2012-2013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76%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68%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76%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67%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77%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58%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66%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81%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61%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 anchor="ctr"/>
                </a:tc>
              </a:tr>
              <a:tr h="4215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2013-2014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78%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59%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81%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61%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66%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42%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64%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82%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50%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 anchor="ctr"/>
                </a:tc>
              </a:tr>
              <a:tr h="4215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2014-2015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64%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47%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83%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58%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49%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50%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72%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70%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64%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 anchor="ctr"/>
                </a:tc>
              </a:tr>
              <a:tr h="4215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2015-2016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55%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39%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82%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63%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55%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49%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50%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61%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47%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 anchor="ctr"/>
                </a:tc>
              </a:tr>
              <a:tr h="4215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2016-2017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57%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52%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85%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71%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51%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65%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69%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84%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51%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 anchor="ctr"/>
                </a:tc>
              </a:tr>
              <a:tr h="4215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2017-2018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53%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50%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86%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52%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55%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51%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77%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71%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53%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165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ages.clipartlogo.com/files/images/40/405485/green-background-vector_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" y="-2"/>
            <a:ext cx="9144002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315416"/>
            <a:ext cx="2670414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88983"/>
            <a:ext cx="3881142" cy="29383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62" y="3573016"/>
            <a:ext cx="4166240" cy="31562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42107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5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ages.clipartlogo.com/files/images/40/405485/green-background-vector_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" y="-2"/>
            <a:ext cx="9144002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315416"/>
            <a:ext cx="2684095" cy="2822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ÐÐ°ÑÑÐ¸Ð½ÐºÐ¸ Ð¿Ð¾ Ð·Ð°Ð¿ÑÐ¾ÑÑ Ð¿Ð»ÑÐ¶ Ð¸ ÑÐµÐ±ÐµÐ½Ð¾Ðº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80" r="8022"/>
          <a:stretch/>
        </p:blipFill>
        <p:spPr bwMode="auto">
          <a:xfrm>
            <a:off x="3203848" y="692696"/>
            <a:ext cx="3168352" cy="2667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76" name="Picture 4" descr="ÐÐ°ÑÑÐ¸Ð½ÐºÐ¸ Ð¿Ð¾ Ð·Ð°Ð¿ÑÐ¾ÑÑ Ð¾Ð²Ð¾ÑÐ¸ Ð¸ ÑÑÑÐºÑÑ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199981"/>
            <a:ext cx="4385962" cy="3066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ÐÐ°ÑÑÐ¸Ð½ÐºÐ¸ Ð¿Ð¾ Ð·Ð°Ð¿ÑÐ¾ÑÑ ÐºÐ¸ÑÐ»Ð¾Ð¼Ð¾Ð»Ð¾ÑÐ½ÑÐµ Ð¿ÑÐ¾Ð´ÑÐºÑÑ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168" y="3839066"/>
            <a:ext cx="4494805" cy="2539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6858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ages.clipartlogo.com/files/images/40/405485/green-background-vector_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" y="-2"/>
            <a:ext cx="9144002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315416"/>
            <a:ext cx="2684095" cy="2822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D:\ДНЗ\фото_2015\Садик\_MG_06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332656"/>
            <a:ext cx="4392488" cy="29283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75" name="Picture 3" descr="D:\ДНЗ\фото_2015\Садик\_MG_062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801" y="3432926"/>
            <a:ext cx="4571999" cy="30479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917930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3625</TotalTime>
  <Words>1806</Words>
  <Application>Microsoft Office PowerPoint</Application>
  <PresentationFormat>Экран (4:3)</PresentationFormat>
  <Paragraphs>1000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1" baseType="lpstr">
      <vt:lpstr>Arial</vt:lpstr>
      <vt:lpstr>Calibri</vt:lpstr>
      <vt:lpstr>Comic Sans MS</vt:lpstr>
      <vt:lpstr>Monotype Corsiva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Helen</dc:creator>
  <cp:lastModifiedBy>Helen</cp:lastModifiedBy>
  <cp:revision>151</cp:revision>
  <dcterms:created xsi:type="dcterms:W3CDTF">2015-05-15T06:07:11Z</dcterms:created>
  <dcterms:modified xsi:type="dcterms:W3CDTF">2018-06-22T09:20:20Z</dcterms:modified>
</cp:coreProperties>
</file>