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282" r:id="rId6"/>
    <p:sldId id="294" r:id="rId7"/>
    <p:sldId id="281" r:id="rId8"/>
    <p:sldId id="260" r:id="rId9"/>
    <p:sldId id="261" r:id="rId10"/>
    <p:sldId id="262" r:id="rId11"/>
    <p:sldId id="289" r:id="rId12"/>
    <p:sldId id="290" r:id="rId13"/>
    <p:sldId id="270" r:id="rId14"/>
    <p:sldId id="271" r:id="rId15"/>
    <p:sldId id="272" r:id="rId16"/>
    <p:sldId id="285" r:id="rId17"/>
    <p:sldId id="279" r:id="rId18"/>
    <p:sldId id="280" r:id="rId19"/>
    <p:sldId id="266" r:id="rId20"/>
    <p:sldId id="295" r:id="rId21"/>
    <p:sldId id="275" r:id="rId22"/>
    <p:sldId id="291" r:id="rId23"/>
    <p:sldId id="278" r:id="rId24"/>
    <p:sldId id="283" r:id="rId25"/>
    <p:sldId id="284" r:id="rId26"/>
    <p:sldId id="297" r:id="rId27"/>
    <p:sldId id="296" r:id="rId28"/>
    <p:sldId id="292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Кваліфікаційний рівень педагогів закладу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        Кваліфікаційний рівень педагогів закладу</c:v>
                </c:pt>
              </c:strCache>
            </c:strRef>
          </c:tx>
          <c:dLbls>
            <c:dLbl>
              <c:idx val="0"/>
              <c:layout>
                <c:manualLayout>
                  <c:x val="1.2248969691198333E-2"/>
                  <c:y val="-4.2262980880912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4101773083414012E-2"/>
                  <c:y val="-0.114435517265758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97552123838093E-2"/>
                  <c:y val="-0.189925551201381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2206857968162269E-2"/>
                  <c:y val="-0.180205671592045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7544922257315324"/>
                  <c:y val="-0.158700800921109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9473266197935674E-2"/>
                  <c:y val="-0.153517349082425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вища категорія</c:v>
                </c:pt>
                <c:pt idx="1">
                  <c:v>вихователь - методист</c:v>
                </c:pt>
                <c:pt idx="2">
                  <c:v>І категорія</c:v>
                </c:pt>
                <c:pt idx="3">
                  <c:v>ІІ категорія</c:v>
                </c:pt>
                <c:pt idx="4">
                  <c:v>спеціаліст</c:v>
                </c:pt>
                <c:pt idx="5">
                  <c:v>9 тарифний розряд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 фахівці</c:v>
                </c:pt>
                <c:pt idx="1">
                  <c:v>вища освіта</c:v>
                </c:pt>
                <c:pt idx="2">
                  <c:v>не повна вища </c:v>
                </c:pt>
                <c:pt idx="3">
                  <c:v>cтуденти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0.22222222222222221</c:v>
                </c:pt>
                <c:pt idx="1">
                  <c:v>0.3888888888888889</c:v>
                </c:pt>
                <c:pt idx="2">
                  <c:v>0.27777777777777779</c:v>
                </c:pt>
                <c:pt idx="3">
                  <c:v>0.1111111111111111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не фахівці</c:v>
                </c:pt>
                <c:pt idx="1">
                  <c:v>вища освіта</c:v>
                </c:pt>
                <c:pt idx="2">
                  <c:v>не повна вища </c:v>
                </c:pt>
                <c:pt idx="3">
                  <c:v>cтуденти</c:v>
                </c:pt>
              </c:strCache>
            </c:strRef>
          </c:cat>
          <c:val>
            <c:numRef>
              <c:f>Лист1!$C$2:$C$5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51392"/>
        <c:axId val="5857280"/>
      </c:barChart>
      <c:catAx>
        <c:axId val="5851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57280"/>
        <c:crosses val="autoZero"/>
        <c:auto val="1"/>
        <c:lblAlgn val="ctr"/>
        <c:lblOffset val="100"/>
        <c:noMultiLvlLbl val="0"/>
      </c:catAx>
      <c:valAx>
        <c:axId val="5857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5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2012/13 н.р.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Лист1!$C$1:$F$1</c:f>
              <c:strCache>
                <c:ptCount val="4"/>
                <c:pt idx="0">
                  <c:v>Початківці</c:v>
                </c:pt>
                <c:pt idx="1">
                  <c:v>Користувачі</c:v>
                </c:pt>
                <c:pt idx="2">
                  <c:v>Активні користув.</c:v>
                </c:pt>
                <c:pt idx="3">
                  <c:v>Експерти</c:v>
                </c:pt>
              </c:strCache>
            </c:strRef>
          </c:cat>
          <c:val>
            <c:numRef>
              <c:f>Лист1!$C$2:$F$2</c:f>
              <c:numCache>
                <c:formatCode>0%</c:formatCode>
                <c:ptCount val="4"/>
                <c:pt idx="0">
                  <c:v>0.17647058823529413</c:v>
                </c:pt>
                <c:pt idx="1">
                  <c:v>0.11764705882352941</c:v>
                </c:pt>
                <c:pt idx="2">
                  <c:v>0.29411764705882354</c:v>
                </c:pt>
                <c:pt idx="3">
                  <c:v>0.41176470588235292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2013/14 н.р.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Лист1!$C$1:$F$1</c:f>
              <c:strCache>
                <c:ptCount val="4"/>
                <c:pt idx="0">
                  <c:v>Початківці</c:v>
                </c:pt>
                <c:pt idx="1">
                  <c:v>Користувачі</c:v>
                </c:pt>
                <c:pt idx="2">
                  <c:v>Активні користув.</c:v>
                </c:pt>
                <c:pt idx="3">
                  <c:v>Експерти</c:v>
                </c:pt>
              </c:strCache>
            </c:strRef>
          </c:cat>
          <c:val>
            <c:numRef>
              <c:f>Лист1!$C$3:$F$3</c:f>
              <c:numCache>
                <c:formatCode>0%</c:formatCode>
                <c:ptCount val="4"/>
                <c:pt idx="0">
                  <c:v>8.3333333333333329E-2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0.58333333333333337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2014/15 н.р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Лист1!$C$1:$F$1</c:f>
              <c:strCache>
                <c:ptCount val="4"/>
                <c:pt idx="0">
                  <c:v>Початківці</c:v>
                </c:pt>
                <c:pt idx="1">
                  <c:v>Користувачі</c:v>
                </c:pt>
                <c:pt idx="2">
                  <c:v>Активні користув.</c:v>
                </c:pt>
                <c:pt idx="3">
                  <c:v>Експерти</c:v>
                </c:pt>
              </c:strCache>
            </c:strRef>
          </c:cat>
          <c:val>
            <c:numRef>
              <c:f>Лист1!$C$4:$F$4</c:f>
              <c:numCache>
                <c:formatCode>0%</c:formatCode>
                <c:ptCount val="4"/>
                <c:pt idx="0">
                  <c:v>0</c:v>
                </c:pt>
                <c:pt idx="1">
                  <c:v>7.1428571428571425E-2</c:v>
                </c:pt>
                <c:pt idx="2">
                  <c:v>0.21428571428571427</c:v>
                </c:pt>
                <c:pt idx="3">
                  <c:v>0.7142857142857143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85824"/>
        <c:axId val="83487360"/>
      </c:barChart>
      <c:catAx>
        <c:axId val="8348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83487360"/>
        <c:crosses val="autoZero"/>
        <c:auto val="1"/>
        <c:lblAlgn val="ctr"/>
        <c:lblOffset val="100"/>
        <c:noMultiLvlLbl val="0"/>
      </c:catAx>
      <c:valAx>
        <c:axId val="83487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485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Лист2!$B$3:$B$4</c:f>
              <c:strCache>
                <c:ptCount val="1"/>
                <c:pt idx="0">
                  <c:v>Вересень,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Лист2!$A$5:$A$8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Лист2!$B$5:$B$8</c:f>
              <c:numCache>
                <c:formatCode>0%</c:formatCode>
                <c:ptCount val="4"/>
                <c:pt idx="0">
                  <c:v>0.24</c:v>
                </c:pt>
                <c:pt idx="1">
                  <c:v>0.38</c:v>
                </c:pt>
                <c:pt idx="2">
                  <c:v>0.35</c:v>
                </c:pt>
                <c:pt idx="3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Лист2!$C$3:$C$4</c:f>
              <c:strCache>
                <c:ptCount val="1"/>
                <c:pt idx="0">
                  <c:v>Січень,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Лист2!$A$5:$A$8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Лист2!$C$5:$C$8</c:f>
              <c:numCache>
                <c:formatCode>0%</c:formatCode>
                <c:ptCount val="4"/>
                <c:pt idx="0">
                  <c:v>0.36</c:v>
                </c:pt>
                <c:pt idx="1">
                  <c:v>0.41</c:v>
                </c:pt>
                <c:pt idx="2">
                  <c:v>0.22</c:v>
                </c:pt>
                <c:pt idx="3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Лист2!$D$3:$D$4</c:f>
              <c:strCache>
                <c:ptCount val="1"/>
                <c:pt idx="0">
                  <c:v>Травень, 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Лист2!$A$5:$A$8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Лист2!$D$5:$D$8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0.33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13792"/>
        <c:axId val="83315328"/>
      </c:barChart>
      <c:catAx>
        <c:axId val="83313792"/>
        <c:scaling>
          <c:orientation val="minMax"/>
        </c:scaling>
        <c:delete val="0"/>
        <c:axPos val="b"/>
        <c:majorTickMark val="out"/>
        <c:minorTickMark val="none"/>
        <c:tickLblPos val="nextTo"/>
        <c:crossAx val="83315328"/>
        <c:crosses val="autoZero"/>
        <c:auto val="1"/>
        <c:lblAlgn val="ctr"/>
        <c:lblOffset val="100"/>
        <c:noMultiLvlLbl val="0"/>
      </c:catAx>
      <c:valAx>
        <c:axId val="83315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313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Вересень,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Лист3!$A$2:$A$6</c:f>
              <c:strCache>
                <c:ptCount val="5"/>
                <c:pt idx="0">
                  <c:v>Високий</c:v>
                </c:pt>
                <c:pt idx="1">
                  <c:v>Вище середнього</c:v>
                </c:pt>
                <c:pt idx="2">
                  <c:v>Середній</c:v>
                </c:pt>
                <c:pt idx="3">
                  <c:v>Нижче середнього</c:v>
                </c:pt>
                <c:pt idx="4">
                  <c:v>Низький</c:v>
                </c:pt>
              </c:strCache>
            </c:strRef>
          </c:cat>
          <c:val>
            <c:numRef>
              <c:f>Лист3!$B$2:$B$6</c:f>
              <c:numCache>
                <c:formatCode>0%</c:formatCode>
                <c:ptCount val="5"/>
                <c:pt idx="0">
                  <c:v>0.16</c:v>
                </c:pt>
                <c:pt idx="1">
                  <c:v>0.23</c:v>
                </c:pt>
                <c:pt idx="2">
                  <c:v>0.31</c:v>
                </c:pt>
                <c:pt idx="3">
                  <c:v>0.24</c:v>
                </c:pt>
                <c:pt idx="4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Січень, %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Лист3!$A$2:$A$6</c:f>
              <c:strCache>
                <c:ptCount val="5"/>
                <c:pt idx="0">
                  <c:v>Високий</c:v>
                </c:pt>
                <c:pt idx="1">
                  <c:v>Вище середнього</c:v>
                </c:pt>
                <c:pt idx="2">
                  <c:v>Середній</c:v>
                </c:pt>
                <c:pt idx="3">
                  <c:v>Нижче середнього</c:v>
                </c:pt>
                <c:pt idx="4">
                  <c:v>Низький</c:v>
                </c:pt>
              </c:strCache>
            </c:strRef>
          </c:cat>
          <c:val>
            <c:numRef>
              <c:f>Лист3!$C$2:$C$6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0.36</c:v>
                </c:pt>
                <c:pt idx="2">
                  <c:v>0.45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Квітень, %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Лист3!$A$2:$A$6</c:f>
              <c:strCache>
                <c:ptCount val="5"/>
                <c:pt idx="0">
                  <c:v>Високий</c:v>
                </c:pt>
                <c:pt idx="1">
                  <c:v>Вище середнього</c:v>
                </c:pt>
                <c:pt idx="2">
                  <c:v>Середній</c:v>
                </c:pt>
                <c:pt idx="3">
                  <c:v>Нижче середнього</c:v>
                </c:pt>
                <c:pt idx="4">
                  <c:v>Низький</c:v>
                </c:pt>
              </c:strCache>
            </c:strRef>
          </c:cat>
          <c:val>
            <c:numRef>
              <c:f>Лист3!$D$2:$D$6</c:f>
              <c:numCache>
                <c:formatCode>0%</c:formatCode>
                <c:ptCount val="5"/>
                <c:pt idx="0">
                  <c:v>0.18</c:v>
                </c:pt>
                <c:pt idx="1">
                  <c:v>0.41</c:v>
                </c:pt>
                <c:pt idx="2">
                  <c:v>0.39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848"/>
        <c:axId val="83360384"/>
      </c:barChart>
      <c:catAx>
        <c:axId val="8335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83360384"/>
        <c:crosses val="autoZero"/>
        <c:auto val="1"/>
        <c:lblAlgn val="ctr"/>
        <c:lblOffset val="100"/>
        <c:noMultiLvlLbl val="0"/>
      </c:catAx>
      <c:valAx>
        <c:axId val="83360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35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0.04762</cdr:x>
      <cdr:y>0.18794</cdr:y>
    </cdr:from>
    <cdr:to>
      <cdr:x>0.70081</cdr:x>
      <cdr:y>0.77273</cdr:y>
    </cdr:to>
    <cdr:grpSp>
      <cdr:nvGrpSpPr>
        <cdr:cNvPr id="27" name="Группа 26"/>
        <cdr:cNvGrpSpPr/>
      </cdr:nvGrpSpPr>
      <cdr:grpSpPr>
        <a:xfrm xmlns:a="http://schemas.openxmlformats.org/drawingml/2006/main">
          <a:off x="288038" y="595460"/>
          <a:ext cx="3950932" cy="1852821"/>
          <a:chOff x="288032" y="595447"/>
          <a:chExt cx="3950915" cy="1852825"/>
        </a:xfrm>
      </cdr:grpSpPr>
      <cdr:cxnSp macro="">
        <cdr:nvCxnSpPr>
          <cdr:cNvPr id="3" name="Прямая соединительная линия 2"/>
          <cdr:cNvCxnSpPr/>
        </cdr:nvCxnSpPr>
        <cdr:spPr>
          <a:xfrm xmlns:a="http://schemas.openxmlformats.org/drawingml/2006/main" flipH="1" flipV="1">
            <a:off x="1131083" y="595447"/>
            <a:ext cx="216024" cy="288032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Прямая соединительная линия 4"/>
          <cdr:cNvCxnSpPr/>
        </cdr:nvCxnSpPr>
        <cdr:spPr>
          <a:xfrm xmlns:a="http://schemas.openxmlformats.org/drawingml/2006/main" flipH="1">
            <a:off x="792088" y="595447"/>
            <a:ext cx="338995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Прямая соединительная линия 8"/>
          <cdr:cNvCxnSpPr/>
        </cdr:nvCxnSpPr>
        <cdr:spPr>
          <a:xfrm xmlns:a="http://schemas.openxmlformats.org/drawingml/2006/main" flipV="1">
            <a:off x="2520280" y="619261"/>
            <a:ext cx="72008" cy="216024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Прямая соединительная линия 10"/>
          <cdr:cNvCxnSpPr/>
        </cdr:nvCxnSpPr>
        <cdr:spPr>
          <a:xfrm xmlns:a="http://schemas.openxmlformats.org/drawingml/2006/main">
            <a:off x="2592288" y="619261"/>
            <a:ext cx="288032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3" name="Прямая соединительная линия 12"/>
          <cdr:cNvCxnSpPr/>
        </cdr:nvCxnSpPr>
        <cdr:spPr>
          <a:xfrm xmlns:a="http://schemas.openxmlformats.org/drawingml/2006/main" flipV="1">
            <a:off x="3312368" y="720080"/>
            <a:ext cx="144016" cy="288032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5" name="Прямая соединительная линия 14"/>
          <cdr:cNvCxnSpPr/>
        </cdr:nvCxnSpPr>
        <cdr:spPr>
          <a:xfrm xmlns:a="http://schemas.openxmlformats.org/drawingml/2006/main">
            <a:off x="3456384" y="720080"/>
            <a:ext cx="360040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7" name="Прямая соединительная линия 16"/>
          <cdr:cNvCxnSpPr/>
        </cdr:nvCxnSpPr>
        <cdr:spPr>
          <a:xfrm xmlns:a="http://schemas.openxmlformats.org/drawingml/2006/main" flipV="1">
            <a:off x="3806899" y="1363960"/>
            <a:ext cx="144016" cy="72008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9" name="Прямая соединительная линия 18"/>
          <cdr:cNvCxnSpPr/>
        </cdr:nvCxnSpPr>
        <cdr:spPr>
          <a:xfrm xmlns:a="http://schemas.openxmlformats.org/drawingml/2006/main">
            <a:off x="3950915" y="1363960"/>
            <a:ext cx="288032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1" name="Прямая соединительная линия 20"/>
          <cdr:cNvCxnSpPr/>
        </cdr:nvCxnSpPr>
        <cdr:spPr>
          <a:xfrm xmlns:a="http://schemas.openxmlformats.org/drawingml/2006/main" flipV="1">
            <a:off x="3744416" y="1656184"/>
            <a:ext cx="144016" cy="72008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2" name="Прямая соединительная линия 21"/>
          <cdr:cNvCxnSpPr/>
        </cdr:nvCxnSpPr>
        <cdr:spPr>
          <a:xfrm xmlns:a="http://schemas.openxmlformats.org/drawingml/2006/main">
            <a:off x="3888432" y="1656184"/>
            <a:ext cx="288032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4" name="Прямая соединительная линия 23"/>
          <cdr:cNvCxnSpPr/>
        </cdr:nvCxnSpPr>
        <cdr:spPr>
          <a:xfrm xmlns:a="http://schemas.openxmlformats.org/drawingml/2006/main" flipH="1">
            <a:off x="792088" y="2088232"/>
            <a:ext cx="86409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6" name="Прямая соединительная линия 25"/>
          <cdr:cNvCxnSpPr/>
        </cdr:nvCxnSpPr>
        <cdr:spPr>
          <a:xfrm xmlns:a="http://schemas.openxmlformats.org/drawingml/2006/main" flipH="1">
            <a:off x="288032" y="2448272"/>
            <a:ext cx="504056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332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К.Маркса, 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ukr.net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443841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методичної роботи </a:t>
            </a:r>
            <a:endParaRPr lang="uk-U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здійснювалась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Цільової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соціальної програми розвитку освіти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м.Первомайська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2013-2017 роки,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Рекомендацій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щодо організації і проведення методичної роботи з педагогічними кадрами в системі післядипломної педагогічної освіти (лист Міністерства освіти і науки України від 03.07.2002 №1/9-318),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Річного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плану роботи управління освіти Первомайської міської ради,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Концепції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розвитку закладу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2010-2017 роки,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Річного плану закладу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3" y="1551562"/>
            <a:ext cx="64087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методики та </a:t>
            </a:r>
            <a:r>
              <a:rPr lang="ru-RU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Л.Шульга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ТРВЗ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Альтшуллер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Г.С.,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«Розвиток логічного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мислення»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Стеценко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«Фізичне виховання дошкільників засобами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гри»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Богініч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«Розвиток театральних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здібностей»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Артемова 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«Методика дитячого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експериментування»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Лисенко Н.В.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«Театр фізичного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виховання»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Єфіменко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«Методика використання схем – моделей для навчання дітей описовим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розповідям»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Ткаченко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Т.М.,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«Палички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юїзенера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заняттях з математики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Блоки З.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єнеша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2401" y="1382285"/>
            <a:ext cx="6174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Періодичні фахові видання:</a:t>
            </a:r>
          </a:p>
          <a:p>
            <a:endParaRPr lang="uk-UA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управління дошкільним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закладом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Вихователь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методист дошкільного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закладу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Медична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сестра дошкільного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закладу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дошкілля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Музичний керівник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Методична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скарбничка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вихователя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Палітра педагога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Джміль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Дошкільне виховання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Бібліотечка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вихователя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ДНЗ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5637857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У 2013-2014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було здійснено підписку фахових періодичних видань загальною сумою на 3904.68 грн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0939" y="1340768"/>
            <a:ext cx="65115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Практичних заходи:</a:t>
            </a:r>
          </a:p>
          <a:p>
            <a:pPr algn="ctr"/>
            <a:endParaRPr lang="ru-RU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країни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Дошколярія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(інтерактивний захід – пре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зентація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атестуються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-практикум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-практикум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-практикум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Неслухняна дитина: покарати чи зрозуміти та виховувати»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-практикум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Семінар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- тренінг «Освітнє мовленнєве середовище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Моральність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свідомою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«Дитячий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Різномовна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К.Ушинського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лабораторія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Горизонтальний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балет»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М.Єфіменко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м’ячем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сенсомоторного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Тренінг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ДНЗ\фото_2014\Ефименко\Д С 6\DSC_0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/>
          <a:stretch/>
        </p:blipFill>
        <p:spPr bwMode="auto">
          <a:xfrm>
            <a:off x="4451984" y="116633"/>
            <a:ext cx="4512503" cy="329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ДНЗ\фото_2014\Ефименко\Д С 6\DSC_0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6280"/>
            <a:ext cx="4392488" cy="308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87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dzvinochok6sad.klasna.com/uploads/editor/11100/579034/sitepage_2/images/dscn8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197"/>
            <a:ext cx="4066403" cy="304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dzvinochok6sad.klasna.com/uploads/editor/11100/579034/sitepage_2/images/dscn8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8999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77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6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0172" y="155504"/>
            <a:ext cx="54643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готовності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 у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старших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станом на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травень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2015 року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689709"/>
              </p:ext>
            </p:extLst>
          </p:nvPr>
        </p:nvGraphicFramePr>
        <p:xfrm>
          <a:off x="4211960" y="764704"/>
          <a:ext cx="5095875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88024" y="4509120"/>
            <a:ext cx="51845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Психологічна готовність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 старшого дошкільного віку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навчання у школі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08656"/>
              </p:ext>
            </p:extLst>
          </p:nvPr>
        </p:nvGraphicFramePr>
        <p:xfrm>
          <a:off x="194702" y="3212976"/>
          <a:ext cx="5457418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99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44" y="-27384"/>
            <a:ext cx="911355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19933"/>
              </p:ext>
            </p:extLst>
          </p:nvPr>
        </p:nvGraphicFramePr>
        <p:xfrm>
          <a:off x="1691680" y="2708920"/>
          <a:ext cx="7344817" cy="1775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1821"/>
                <a:gridCol w="653522"/>
                <a:gridCol w="654291"/>
                <a:gridCol w="728869"/>
                <a:gridCol w="828818"/>
                <a:gridCol w="849579"/>
                <a:gridCol w="559722"/>
                <a:gridCol w="629688"/>
                <a:gridCol w="801910"/>
                <a:gridCol w="656597"/>
              </a:tblGrid>
              <a:tr h="234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М’ясо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твердий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Овочі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6982" y="1193354"/>
            <a:ext cx="5724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вересень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2014 -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квітень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2777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23127"/>
              </p:ext>
            </p:extLst>
          </p:nvPr>
        </p:nvGraphicFramePr>
        <p:xfrm>
          <a:off x="2915815" y="980728"/>
          <a:ext cx="5976665" cy="26990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72209"/>
                <a:gridCol w="1008112"/>
                <a:gridCol w="936104"/>
                <a:gridCol w="1152128"/>
                <a:gridCol w="1008112"/>
              </a:tblGrid>
              <a:tr h="357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Вікові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випадків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днів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пропущених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хворобі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молодша –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молодша-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молодша-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Середня–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Середня– «</a:t>
                      </a: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–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–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18864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Порівняльний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захворюваності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пропущених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201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роки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37890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Аналіз виконання </a:t>
            </a:r>
            <a:r>
              <a:rPr lang="uk-UA" sz="20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дітоднів</a:t>
            </a:r>
            <a:endParaRPr lang="ru-RU" sz="20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12452"/>
              </p:ext>
            </p:extLst>
          </p:nvPr>
        </p:nvGraphicFramePr>
        <p:xfrm>
          <a:off x="1876244" y="4365104"/>
          <a:ext cx="6296156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996"/>
                <a:gridCol w="1197752"/>
                <a:gridCol w="1368152"/>
                <a:gridCol w="1152128"/>
                <a:gridCol w="115212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Вікова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Вересень-грудень 2014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Січень-травень 2015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мол.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ІІмол.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ІІ мол.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«А» 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Старша «А»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«Б»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462" y="-27383"/>
            <a:ext cx="916346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ДНЗ\фото_2015\САДИК 8 марта\IMGP20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/>
          <a:stretch/>
        </p:blipFill>
        <p:spPr bwMode="auto">
          <a:xfrm>
            <a:off x="4427984" y="258598"/>
            <a:ext cx="4371551" cy="3316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ДНЗ\фото_2015\САДИК 8 марта\IMGP22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24231" r="9939"/>
          <a:stretch/>
        </p:blipFill>
        <p:spPr bwMode="auto">
          <a:xfrm>
            <a:off x="971600" y="2525151"/>
            <a:ext cx="3109843" cy="414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844824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дошкільну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462" y="-27383"/>
            <a:ext cx="916346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ДНЗ\фото_2015\фото\102NIKON\DSCN7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0" y="206642"/>
            <a:ext cx="4259968" cy="319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ДНЗ\фото_2015\фото\102NIKON\DSCN7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302988"/>
            <a:ext cx="4488496" cy="3366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24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ДНЗ\фото_2015\фото\Садик\_MG_06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/>
          <a:stretch/>
        </p:blipFill>
        <p:spPr bwMode="auto">
          <a:xfrm>
            <a:off x="4571998" y="188640"/>
            <a:ext cx="4392490" cy="3248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D:\ДНЗ\фото_2015\тиждень_безпеки_квітень\DSCN8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4" y="3428999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1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916832"/>
            <a:ext cx="6100881" cy="4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0" y="285362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 усних звернень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50486" y="358982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 письмових звернення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916832"/>
            <a:ext cx="6948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  <a:p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Місячнику безпеки життєдіяльності дошкільників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місце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номінації «Найкраща актова зала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4»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 області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конкурсі «За здоровий спосіб харчування»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«Формула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в якому наш молодий вихователь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Богачук І.І. стала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переможцем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громадському огляду – конкурсі з Охорони праці;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обласному екологічному проекті «Приєднайся до Дня довкілля – посади калину»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726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-3063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700808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недостатнє оснащення педагогічного процесу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робота 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дітоднів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%);</a:t>
            </a:r>
          </a:p>
        </p:txBody>
      </p:sp>
    </p:spTree>
    <p:extLst>
      <p:ext uri="{BB962C8B-B14F-4D97-AF65-F5344CB8AC3E}">
        <p14:creationId xmlns:p14="http://schemas.microsoft.com/office/powerpoint/2010/main" val="2436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5535" y="428623"/>
            <a:ext cx="7586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ctr"/>
            <a:endParaRPr lang="uk-UA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76325"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Зміцнення матеріально-технічної бази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закладу: </a:t>
            </a:r>
            <a:endParaRPr lang="uk-UA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76325" algn="ctr"/>
            <a:endParaRPr lang="uk-UA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079625" indent="-285750">
              <a:buFont typeface="Wingdings" pitchFamily="2" charset="2"/>
              <a:buChar char="v"/>
              <a:tabLst>
                <a:tab pos="1611313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замінено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даху по периметру усієї будівлі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шиферні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коньки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нові оцинковані;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97050" indent="-285750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заміна вікон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пральні (2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кабінеті музичного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керівника (1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в ігровому кабінеті психолога (3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3398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заміна вікна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одній груповій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кімнаті;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74738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замінено вікна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двох спальних кімнатах (6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9625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Здійснено косметичні ремонти групових кімнат, коридорів та харчоблоку;</a:t>
            </a:r>
          </a:p>
          <a:p>
            <a:pPr marL="528638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Придбано:</a:t>
            </a:r>
          </a:p>
          <a:p>
            <a:pPr marL="1266825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дитячі ліжка;</a:t>
            </a:r>
          </a:p>
          <a:p>
            <a:pPr marL="1266825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матеріали для встановлення системи водовідведення;</a:t>
            </a:r>
          </a:p>
          <a:p>
            <a:pPr marL="1266825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ваги на харчоблок.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982663" lvl="0" indent="-285750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530225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 червня 2014 року по червень 2015 року зібрано членських внесків – 31 636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благодійної допомоги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кошти працівників – 2444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загальною сумою на 55 880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грн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63763"/>
              </p:ext>
            </p:extLst>
          </p:nvPr>
        </p:nvGraphicFramePr>
        <p:xfrm>
          <a:off x="3275856" y="553948"/>
          <a:ext cx="5328592" cy="5750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0"/>
                <a:gridCol w="1728192"/>
              </a:tblGrid>
              <a:tr h="30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uk-UA" sz="1200">
                          <a:effectLst/>
                        </a:rPr>
                        <a:t>Зміст заходів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Всього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Перекриття коньків на даху (матеріали)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10174,30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Перекриття коньків на даху (робота)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Металопластикові вікна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11883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Ліжка дитячі (6 шт)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Матеріали для системи водовідведення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14553,26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Ваги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Пісок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Відсів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Бойлер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Комплектуючі для бойлера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Костюми дитячі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Килимова доріжка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518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Будматеріали (фарба, шпаклівка, щітки, валіки, розчинник, вапно)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4276,14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Покраска стелі в коридорі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Ємкості харчові (харчоблок)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Миючі засоби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4722,35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Ремонт фортепіано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Ремонт бойлерів (8 шт)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Передплата фахових періодичних видань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3904,68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5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Разом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</a:t>
                      </a:r>
                      <a:r>
                        <a:rPr lang="en-US" sz="1200" dirty="0">
                          <a:effectLst/>
                        </a:rPr>
                        <a:t>9383</a:t>
                      </a:r>
                      <a:r>
                        <a:rPr lang="uk-UA" sz="1200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6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13285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Разом з тим, залишаються не вирішеним питання: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 системи водовідведення, необхідні матеріали придбано;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здійснення перезарядки вогнегасників;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встановлення автоматичної сигналізації;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97839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Засіданн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педагогічн</a:t>
            </a:r>
            <a:r>
              <a:rPr lang="uk-UA" sz="2000" b="1" u="sng" dirty="0" err="1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рад: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народознавства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мовленнєво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84333"/>
              </p:ext>
            </p:extLst>
          </p:nvPr>
        </p:nvGraphicFramePr>
        <p:xfrm>
          <a:off x="1619672" y="2929096"/>
          <a:ext cx="7273682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8091"/>
                <a:gridCol w="1305197"/>
                <a:gridCol w="1305197"/>
                <a:gridCol w="1305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Накази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Вересень-грудень 2014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Січень-травень 2015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2014-2015н.р.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 діяльність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Адміністративно-господарська діяльність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21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Кадрові питання </a:t>
                      </a:r>
                      <a:endParaRPr lang="uk-UA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тривалого зберігання)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Кадрові </a:t>
                      </a: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(тимчасового зберігання)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37475" y="836712"/>
            <a:ext cx="4925772" cy="6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2014-2015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видано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наказів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484433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морально – духовних якостей дошкільника, як засіб  соціалізації  дітей дошкільного віку.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Розвиток мовленнєвої компетенції дошкільника та навичок культури спілкування, як важливих чинників особистості.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Забезпечення дієвої системи взаємодії дошкільного закладу та сім'ї щодо охорони життя і збереження здоров’я дітей дошкільного віку, формування у дошкільників основ здоров’я та безпеки життєдіяльності.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13285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ru-RU" sz="2400" dirty="0">
                <a:latin typeface="Monotype Corsiva" pitchFamily="66" charset="0"/>
              </a:rPr>
              <a:t>"</a:t>
            </a:r>
            <a:r>
              <a:rPr lang="ru-RU" sz="2400" b="1" dirty="0" err="1">
                <a:solidFill>
                  <a:srgbClr val="FF0066"/>
                </a:solidFill>
                <a:latin typeface="Monotype Corsiva" pitchFamily="66" charset="0"/>
              </a:rPr>
              <a:t>Якщо</a:t>
            </a:r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66"/>
                </a:solidFill>
                <a:latin typeface="Monotype Corsiva" pitchFamily="66" charset="0"/>
              </a:rPr>
              <a:t>ти</a:t>
            </a:r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66"/>
                </a:solidFill>
                <a:latin typeface="Monotype Corsiva" pitchFamily="66" charset="0"/>
              </a:rPr>
              <a:t>хочеш</a:t>
            </a:r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66"/>
                </a:solidFill>
                <a:latin typeface="Monotype Corsiva" pitchFamily="66" charset="0"/>
              </a:rPr>
              <a:t>побудувати</a:t>
            </a:r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66"/>
                </a:solidFill>
                <a:latin typeface="Monotype Corsiva" pitchFamily="66" charset="0"/>
              </a:rPr>
              <a:t>корабель</a:t>
            </a:r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- не треба </a:t>
            </a:r>
            <a:r>
              <a:rPr lang="ru-RU" sz="2400" dirty="0" err="1">
                <a:latin typeface="Monotype Corsiva" pitchFamily="66" charset="0"/>
              </a:rPr>
              <a:t>скликати</a:t>
            </a:r>
            <a:r>
              <a:rPr lang="ru-RU" sz="2400" dirty="0">
                <a:latin typeface="Monotype Corsiva" pitchFamily="66" charset="0"/>
              </a:rPr>
              <a:t> людей, </a:t>
            </a:r>
            <a:r>
              <a:rPr lang="ru-RU" sz="2400" dirty="0" err="1">
                <a:latin typeface="Monotype Corsiva" pitchFamily="66" charset="0"/>
              </a:rPr>
              <a:t>планувати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ділити</a:t>
            </a:r>
            <a:r>
              <a:rPr lang="ru-RU" sz="2400" dirty="0">
                <a:latin typeface="Monotype Corsiva" pitchFamily="66" charset="0"/>
              </a:rPr>
              <a:t> роботу, </a:t>
            </a:r>
            <a:r>
              <a:rPr lang="ru-RU" sz="2400" dirty="0" err="1">
                <a:latin typeface="Monotype Corsiva" pitchFamily="66" charset="0"/>
              </a:rPr>
              <a:t>діставати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інструменти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Треба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заразити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людей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прагненням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до </a:t>
            </a:r>
            <a:r>
              <a:rPr lang="ru-RU" sz="2400" dirty="0" err="1">
                <a:latin typeface="Monotype Corsiva" pitchFamily="66" charset="0"/>
              </a:rPr>
              <a:t>безмежного</a:t>
            </a:r>
            <a:r>
              <a:rPr lang="ru-RU" sz="2400" dirty="0">
                <a:latin typeface="Monotype Corsiva" pitchFamily="66" charset="0"/>
              </a:rPr>
              <a:t> моря. </a:t>
            </a:r>
            <a:r>
              <a:rPr lang="ru-RU" sz="2400" dirty="0" err="1">
                <a:latin typeface="Monotype Corsiva" pitchFamily="66" charset="0"/>
              </a:rPr>
              <a:t>Тоді</a:t>
            </a:r>
            <a:r>
              <a:rPr lang="ru-RU" sz="2400" dirty="0">
                <a:latin typeface="Monotype Corsiva" pitchFamily="66" charset="0"/>
              </a:rPr>
              <a:t> вони </a:t>
            </a:r>
            <a:r>
              <a:rPr lang="ru-RU" sz="2400" dirty="0" err="1">
                <a:latin typeface="Monotype Corsiva" pitchFamily="66" charset="0"/>
              </a:rPr>
              <a:t>самі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побудують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корабель</a:t>
            </a:r>
            <a:r>
              <a:rPr lang="ru-RU" sz="2400" dirty="0" smtClean="0">
                <a:latin typeface="Monotype Corsiva" pitchFamily="66" charset="0"/>
              </a:rPr>
              <a:t>"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86386"/>
              </p:ext>
            </p:extLst>
          </p:nvPr>
        </p:nvGraphicFramePr>
        <p:xfrm>
          <a:off x="2431559" y="2132856"/>
          <a:ext cx="6532930" cy="38557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6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роботи груп: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1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годин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10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 годин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08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працівників закладу: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Педагогів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Техпрацівників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dzvinochok6sad.klasna.com/uploads/editor/11100/579034/sitepage_47/images/img_5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3" y="3428999"/>
            <a:ext cx="3770521" cy="282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dzvinochok6sad.klasna.com/uploads/editor/11100/579034/sitepage_47/images/2012_07_03_11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72" y="566681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67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Зображення\розвив.середовище ДНЗ\IMG_5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76672"/>
            <a:ext cx="4211962" cy="315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Зображення\садик\IMG_35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/>
          <a:stretch/>
        </p:blipFill>
        <p:spPr bwMode="auto">
          <a:xfrm>
            <a:off x="253571" y="3635644"/>
            <a:ext cx="4355976" cy="3103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920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46213266"/>
              </p:ext>
            </p:extLst>
          </p:nvPr>
        </p:nvGraphicFramePr>
        <p:xfrm>
          <a:off x="3094972" y="476672"/>
          <a:ext cx="60486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88909156"/>
              </p:ext>
            </p:extLst>
          </p:nvPr>
        </p:nvGraphicFramePr>
        <p:xfrm>
          <a:off x="2195736" y="3573016"/>
          <a:ext cx="549592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342899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Освітній рівень педагогів закладу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412776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Атестацію пройшли всі педагоги: </a:t>
            </a:r>
            <a:endParaRPr lang="uk-UA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Гуцаленко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Н.В., вихователь-методист, атестована на відповідність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займаній посаді та підтверджена І кваліфікаційна категорія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Левченко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Т.В., вихователь,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атестована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відповідність займаній посаді та присвоєно 9 тарифний розряд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Чабанова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І.І., вихователь, атестована на відповідність займаній посаді, підтверджена кваліфікаційна категорія «спеціаліст вищої категорії» та звання «вихователь – методист»;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751" y="-27384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 descr="http://detsad93.ru/d/382038/d/kompy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015600" cy="18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417856"/>
              </p:ext>
            </p:extLst>
          </p:nvPr>
        </p:nvGraphicFramePr>
        <p:xfrm>
          <a:off x="467544" y="3573016"/>
          <a:ext cx="5683565" cy="293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08679" y="1090075"/>
            <a:ext cx="5742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01.06.2015р</a:t>
            </a:r>
            <a:r>
              <a:rPr lang="uk-UA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закладі функціонує: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одиниць комп’ютерної техніки,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мультимедійний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проектор,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-РК телевізора,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відео-плеєр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цифровий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фотоапарат,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– БФП та 2-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принтера.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1458</Words>
  <Application>Microsoft Office PowerPoint</Application>
  <PresentationFormat>Экран (4:3)</PresentationFormat>
  <Paragraphs>386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82</cp:revision>
  <dcterms:created xsi:type="dcterms:W3CDTF">2015-05-15T06:07:11Z</dcterms:created>
  <dcterms:modified xsi:type="dcterms:W3CDTF">2015-06-22T13:02:33Z</dcterms:modified>
</cp:coreProperties>
</file>