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332" r:id="rId6"/>
    <p:sldId id="322" r:id="rId7"/>
    <p:sldId id="333" r:id="rId8"/>
    <p:sldId id="314" r:id="rId9"/>
    <p:sldId id="324" r:id="rId10"/>
    <p:sldId id="312" r:id="rId11"/>
    <p:sldId id="337" r:id="rId12"/>
    <p:sldId id="303" r:id="rId13"/>
    <p:sldId id="315" r:id="rId14"/>
    <p:sldId id="329" r:id="rId15"/>
    <p:sldId id="328" r:id="rId16"/>
    <p:sldId id="316" r:id="rId17"/>
    <p:sldId id="339" r:id="rId18"/>
    <p:sldId id="30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0950" y="3413680"/>
            <a:ext cx="35869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Юридична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адреса: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55213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Миколаївська обл.,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Первомайськ,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І. Виговського,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12;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(05161) 4-21-44;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zvinochok</a:t>
            </a:r>
            <a:r>
              <a:rPr lang="ru-RU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6@ukr.net </a:t>
            </a:r>
            <a:endParaRPr lang="en-US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Сайт закладу:</a:t>
            </a:r>
          </a:p>
          <a:p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915369" cy="306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20380" y="669060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Дошкільний навчальний заклад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ясла-садок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№ 6 «Дзвіночок» </a:t>
            </a:r>
            <a:endParaRPr lang="uk-UA" sz="2800" b="1" dirty="0" smtClean="0">
              <a:solidFill>
                <a:srgbClr val="FF0066"/>
              </a:solidFill>
              <a:latin typeface="Monotype Corsiva" pitchFamily="66" charset="0"/>
            </a:endParaRPr>
          </a:p>
          <a:p>
            <a:pPr algn="ctr"/>
            <a:r>
              <a:rPr lang="uk-UA" sz="2800" b="1" dirty="0" smtClean="0">
                <a:solidFill>
                  <a:srgbClr val="FF0066"/>
                </a:solidFill>
                <a:latin typeface="Monotype Corsiva" pitchFamily="66" charset="0"/>
              </a:rPr>
              <a:t>Первомайської </a:t>
            </a:r>
            <a:r>
              <a:rPr lang="uk-UA" sz="2800" b="1" dirty="0">
                <a:solidFill>
                  <a:srgbClr val="FF0066"/>
                </a:solidFill>
                <a:latin typeface="Monotype Corsiva" pitchFamily="66" charset="0"/>
              </a:rPr>
              <a:t>міської ради</a:t>
            </a:r>
            <a:endParaRPr lang="ru-RU" sz="28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klasnaocinka.com.ua/uploads/editor/11100/579034/sitepage_8/images/2012_07_03_10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2391732"/>
            <a:ext cx="4295378" cy="3221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50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6473" y="0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4873" y="2811367"/>
            <a:ext cx="6624736" cy="318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Друкування у :</a:t>
            </a:r>
          </a:p>
          <a:p>
            <a:pPr algn="just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0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фахових періодичних </a:t>
            </a:r>
            <a:r>
              <a:rPr lang="uk-UA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виданнях –</a:t>
            </a:r>
          </a:p>
          <a:p>
            <a:pPr algn="just"/>
            <a:endParaRPr lang="uk-UA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2 публікації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«Дитячий садок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(вихователь </a:t>
            </a:r>
            <a:r>
              <a:rPr lang="uk-UA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Дідухова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О.В.)</a:t>
            </a:r>
          </a:p>
          <a:p>
            <a:pPr algn="just"/>
            <a:endParaRPr lang="uk-UA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місцевих </a:t>
            </a:r>
            <a:r>
              <a:rPr lang="uk-UA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ЗМІ:</a:t>
            </a:r>
            <a:endParaRPr lang="uk-UA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«Всесвіт»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публікації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«Вісник 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Первомайська» 9  публікацій </a:t>
            </a:r>
          </a:p>
          <a:p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indent="357188"/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Та 60 публікацій на </a:t>
            </a:r>
            <a:r>
              <a:rPr lang="uk-UA" sz="1600" b="1" u="sng" dirty="0">
                <a:latin typeface="Times New Roman" pitchFamily="18" charset="0"/>
                <a:cs typeface="Times New Roman" pitchFamily="18" charset="0"/>
              </a:rPr>
              <a:t>методичному </a:t>
            </a:r>
            <a:r>
              <a:rPr lang="uk-UA" sz="1600" b="1" u="sng" dirty="0" smtClean="0">
                <a:latin typeface="Times New Roman" pitchFamily="18" charset="0"/>
                <a:cs typeface="Times New Roman" pitchFamily="18" charset="0"/>
              </a:rPr>
              <a:t>порталі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Картинки по запросу вісник первомайська газе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5219">
            <a:off x="436079" y="5063333"/>
            <a:ext cx="2115205" cy="13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ÐÐ°ÑÑÐ¸Ð½ÐºÐ¸ Ð¿Ð¾ Ð·Ð°Ð¿ÑÐ¾ÑÑ Ð´Ð¸ÑÑÑÐ¸Ð¹ ÑÐ°Ð´Ð¾Ðº Ð³Ð°Ð·ÐµÑÐ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8347" b="11329"/>
          <a:stretch/>
        </p:blipFill>
        <p:spPr bwMode="auto">
          <a:xfrm rot="19808982">
            <a:off x="810009" y="2505919"/>
            <a:ext cx="1780094" cy="213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83639" y="450537"/>
            <a:ext cx="57591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 </a:t>
            </a:r>
            <a:endParaRPr lang="ru-RU" dirty="0"/>
          </a:p>
          <a:p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Участь в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проєкті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«Сприяння освіти» в рамках Меморандуму про взаєморозуміння між МОН України 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LEGO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Foundation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Всеукраїнській благодійній акції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Happy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Мурчика</a:t>
            </a:r>
            <a:r>
              <a:rPr lang="uk-UA" dirty="0"/>
              <a:t>»</a:t>
            </a:r>
            <a:endParaRPr lang="ru-RU" dirty="0"/>
          </a:p>
          <a:p>
            <a:pPr lvl="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7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003" y="-297"/>
            <a:ext cx="9474005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188640"/>
            <a:ext cx="4532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Участь в проєкті 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«Сприяння освіти» </a:t>
            </a:r>
            <a:endParaRPr lang="ru-RU" sz="2000" b="1" u="sng" dirty="0">
              <a:solidFill>
                <a:srgbClr val="0000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0502"/>
            <a:ext cx="3707904" cy="2774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30502"/>
            <a:ext cx="3746687" cy="2803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777687"/>
            <a:ext cx="3400201" cy="255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177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r="7924"/>
          <a:stretch/>
        </p:blipFill>
        <p:spPr bwMode="auto">
          <a:xfrm>
            <a:off x="2431559" y="1843231"/>
            <a:ext cx="5866483" cy="389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26064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http://dzvinochok6sad.klasna.com/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 descr="http://img-fotki.yandex.ru/get/6606/47407354.6e9/0_e9db8_e8c2951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59" y="1484784"/>
            <a:ext cx="6735312" cy="458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31984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 усних звернення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07" y="1628800"/>
            <a:ext cx="32166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Проведено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педагогічні ради,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розглянуто  7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питань.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Видано наказів: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58 з основної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98 з кадрової діяльності, 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37 з адміністративно-господарської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діяльності.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Відвідано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52 занять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18 розваг 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свят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– 88 режимних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моментів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3733">
            <a:off x="5728549" y="555574"/>
            <a:ext cx="2866049" cy="2020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633">
            <a:off x="3242064" y="1219310"/>
            <a:ext cx="2097024" cy="29260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6962">
            <a:off x="5773133" y="3305745"/>
            <a:ext cx="2222688" cy="29934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7454">
            <a:off x="1101627" y="3571071"/>
            <a:ext cx="2023872" cy="273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27384"/>
            <a:ext cx="918051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224" y="1844824"/>
            <a:ext cx="698477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u="sng" dirty="0"/>
              <a:t>Замінено: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тюль в груповій та спальній кімнаті (середня «Б» та старша «Б» групи)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частково електромережу (середня «А» група)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1400" dirty="0"/>
              <a:t>частково систему опалення (музична зала)</a:t>
            </a:r>
            <a:endParaRPr lang="ru-RU" sz="1400" dirty="0"/>
          </a:p>
          <a:p>
            <a:endParaRPr lang="uk-UA" sz="1400" b="1" u="sng" dirty="0"/>
          </a:p>
          <a:p>
            <a:r>
              <a:rPr lang="uk-UA" sz="1400" b="1" u="sng" dirty="0" smtClean="0"/>
              <a:t>Здійснено</a:t>
            </a:r>
            <a:r>
              <a:rPr lang="uk-UA" sz="1400" b="1" u="sng" dirty="0"/>
              <a:t>: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ремонт та заміну 2-х </a:t>
            </a:r>
            <a:r>
              <a:rPr lang="uk-UA" sz="1400" dirty="0" err="1"/>
              <a:t>канфорок</a:t>
            </a:r>
            <a:r>
              <a:rPr lang="uk-UA" sz="1400" dirty="0"/>
              <a:t> на харчоблоці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капітальний ремонт:</a:t>
            </a:r>
            <a:endParaRPr lang="ru-RU" sz="1400" dirty="0"/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uk-UA" sz="1400" dirty="0"/>
              <a:t>ремонт комп’ютерної техніки</a:t>
            </a:r>
            <a:endParaRPr lang="ru-RU" sz="1400" dirty="0"/>
          </a:p>
          <a:p>
            <a:r>
              <a:rPr lang="uk-UA" sz="1400" b="1" u="sng" dirty="0"/>
              <a:t>Придбано: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лінолеум в музичну залу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холодильник на харчоблок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пилосос (старша «Б» група»)</a:t>
            </a:r>
            <a:endParaRPr lang="ru-RU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sz="1400" dirty="0"/>
              <a:t>дитячі меблі (ІІ молодша група)</a:t>
            </a:r>
            <a:endParaRPr lang="ru-RU" sz="1400" dirty="0"/>
          </a:p>
          <a:p>
            <a:endParaRPr lang="uk-UA" sz="1400" dirty="0" smtClean="0"/>
          </a:p>
          <a:p>
            <a:r>
              <a:rPr lang="uk-UA" sz="1400" dirty="0" smtClean="0"/>
              <a:t>За </a:t>
            </a:r>
            <a:r>
              <a:rPr lang="uk-UA" sz="1400" dirty="0"/>
              <a:t>рахунок педагогів закладу організовано поповнення методичного кабінету та груп демонстраційними матеріалами, загальною сумою </a:t>
            </a:r>
            <a:r>
              <a:rPr lang="ru-RU" sz="1400" dirty="0"/>
              <a:t>– </a:t>
            </a:r>
            <a:r>
              <a:rPr lang="uk-UA" sz="1400" dirty="0"/>
              <a:t>135,00 грн та передплату фахових видань – 5893,04  грн</a:t>
            </a:r>
            <a:endParaRPr lang="ru-RU" sz="1400" dirty="0"/>
          </a:p>
          <a:p>
            <a:r>
              <a:rPr lang="uk-UA" sz="1400" dirty="0"/>
              <a:t>За рахунок бюджетних </a:t>
            </a:r>
            <a:r>
              <a:rPr lang="uk-UA" sz="1400" dirty="0" smtClean="0"/>
              <a:t>коштів придбано </a:t>
            </a:r>
            <a:r>
              <a:rPr lang="uk-UA" sz="1400" dirty="0" err="1"/>
              <a:t>фінбол</a:t>
            </a:r>
            <a:r>
              <a:rPr lang="uk-UA" sz="1400" dirty="0"/>
              <a:t>-м’ячі, </a:t>
            </a:r>
            <a:r>
              <a:rPr lang="uk-UA" sz="1400" dirty="0" err="1"/>
              <a:t>кресла</a:t>
            </a:r>
            <a:r>
              <a:rPr lang="uk-UA" sz="1400" dirty="0"/>
              <a:t> груші та корекційно-розвиваючі </a:t>
            </a:r>
            <a:r>
              <a:rPr lang="uk-UA" sz="1400" dirty="0" smtClean="0"/>
              <a:t>ігри загальною сумою на 14465,00 грн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1254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96538"/>
              </p:ext>
            </p:extLst>
          </p:nvPr>
        </p:nvGraphicFramePr>
        <p:xfrm>
          <a:off x="2431560" y="116632"/>
          <a:ext cx="6028872" cy="65055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53928"/>
                <a:gridCol w="580454"/>
                <a:gridCol w="702685"/>
                <a:gridCol w="570221"/>
                <a:gridCol w="255472"/>
                <a:gridCol w="830378"/>
                <a:gridCol w="83606"/>
                <a:gridCol w="1152128"/>
              </a:tblGrid>
              <a:tr h="2749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Зміст заходів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Сума витрачених коштів і джерела фінансування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Всього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</a:tr>
              <a:tr h="1558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бюджетні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Батьківські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Спонсор-ські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кошти працівників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ДНЗ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 групам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Придбання: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Медичні препарати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</a:t>
                      </a:r>
                      <a:r>
                        <a:rPr lang="uk-UA" sz="900">
                          <a:effectLst/>
                        </a:rPr>
                        <a:t>6,</a:t>
                      </a:r>
                      <a:r>
                        <a:rPr lang="en-US" sz="900">
                          <a:effectLst/>
                        </a:rPr>
                        <a:t>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666,30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Постільна білизна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4950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4950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Рушники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1050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Тонер і фарба в принтер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840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840,00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Навчально-методичні комплекти, посібники, література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3021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135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3156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Холодильник (1шт) 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15500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15500,00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Лінолеум (в музичну залу)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22687,20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22687,20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4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Ремонт та часткова заміна конфорок на плитах харчоблоку (за рахунок коштів від господарської діяльності)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579</a:t>
                      </a:r>
                      <a:r>
                        <a:rPr lang="uk-UA" sz="900">
                          <a:effectLst/>
                        </a:rPr>
                        <a:t>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579</a:t>
                      </a:r>
                      <a:r>
                        <a:rPr lang="uk-UA" sz="900">
                          <a:effectLst/>
                        </a:rPr>
                        <a:t>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Дитячі меблі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6650,00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9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Фітбол-м’ячі, кресла-груші та корекційно-розвиваючі ігри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14465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14465,00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9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Поповнення матеріально-технічної бази: іграшки дидактичні, настільні ігри, набори для декору, лотки для конструктору, література, роздатковий матеріал, демонстраційний матеріал тощо)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3446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indent="-61595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15785,50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19231,50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2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Будматеріали (фарба, шпаклівка, цемент, церезит, ґрунтовка, тощо)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-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220,00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99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Господарчі матеріали (замки, щітки, валіки, кабель, віники, лампочки, вимикачі, крани, тощо)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 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154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indent="-61595"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9167,9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>
                          <a:effectLst/>
                        </a:rPr>
                        <a:t>-</a:t>
                      </a:r>
                      <a:endParaRPr lang="ru-RU" sz="9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100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900" dirty="0">
                          <a:effectLst/>
                        </a:rPr>
                        <a:t>9421,90</a:t>
                      </a:r>
                      <a:endParaRPr lang="ru-RU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05" marR="36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47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052940"/>
              </p:ext>
            </p:extLst>
          </p:nvPr>
        </p:nvGraphicFramePr>
        <p:xfrm>
          <a:off x="2453728" y="1988840"/>
          <a:ext cx="6173896" cy="45259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51378"/>
                <a:gridCol w="673584"/>
                <a:gridCol w="733470"/>
                <a:gridCol w="90678"/>
                <a:gridCol w="661709"/>
                <a:gridCol w="552479"/>
                <a:gridCol w="576064"/>
                <a:gridCol w="734534"/>
              </a:tblGrid>
              <a:tr h="17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Миючі засоби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5124,79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542,2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5666,99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522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Канцтовари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3440,50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291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3731,50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</a:tr>
              <a:tr h="1740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Функціонування сайту (за рік)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2000,00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74075"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Ремонтні роботи, послуги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0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Ремонтні роботи в музичній залі (заміна труби опалення), ремонт комп’ютера, м/п дверей, сантехніки, електромережі, покос трави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2471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r>
                        <a:rPr lang="uk-UA" sz="1100">
                          <a:effectLst/>
                        </a:rPr>
                        <a:t>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4271</a:t>
                      </a:r>
                      <a:r>
                        <a:rPr lang="uk-UA" sz="1100">
                          <a:effectLst/>
                        </a:rPr>
                        <a:t>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218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Передплата фахових періодичних видань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5893,04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5893,04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348151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Разом 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 indent="-590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20255,00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58269,29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39307,10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/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8359,04</a:t>
                      </a:r>
                      <a:endParaRPr lang="ru-RU" sz="2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126190,43</a:t>
                      </a:r>
                      <a:endParaRPr lang="ru-RU" sz="2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</a:tr>
              <a:tr h="1044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977576,39</a:t>
                      </a:r>
                      <a:endParaRPr lang="ru-RU" sz="2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3974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" y="27381"/>
            <a:ext cx="9144004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Проблемні питання, </a:t>
            </a:r>
            <a:r>
              <a:rPr lang="uk-UA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які залишаються не </a:t>
            </a:r>
            <a:r>
              <a:rPr lang="uk-UA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вирішеними</a:t>
            </a:r>
            <a:r>
              <a:rPr lang="uk-UA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uk-UA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недостатнє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оснащення педагогічного процесу навчально – наочними посібниками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батьками дітей, які не відвідують дошкільний заклад тривалий час без поважної причини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роботи педагогів закладу та адміністрації щодо популяризації діяльності в засобах масової інформації</a:t>
            </a:r>
          </a:p>
          <a:p>
            <a:pPr lvl="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2308" y="3212976"/>
            <a:ext cx="6390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 вирішені питання, які потребують значних фінансових затрат: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утеплення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закладу;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харчоблоку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поповнення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комп’ютерної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осучаснення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ігрових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майданчиків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- заміна пожежних рукавів;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встановлення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автоматичної сигналізації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просочення даху вогненебезпечною речовиною.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474127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33690" y="1412776"/>
            <a:ext cx="6640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Дякую за увагу!</a:t>
            </a:r>
          </a:p>
          <a:p>
            <a:endParaRPr lang="uk-UA" sz="28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Всім миру та міцного здоров’я!</a:t>
            </a:r>
          </a:p>
          <a:p>
            <a:r>
              <a:rPr lang="uk-UA" sz="2800" b="1" dirty="0" smtClean="0">
                <a:solidFill>
                  <a:srgbClr val="0000CC"/>
                </a:solidFill>
                <a:latin typeface="Comic Sans MS" pitchFamily="66" charset="0"/>
              </a:rPr>
              <a:t>		</a:t>
            </a:r>
            <a:endParaRPr lang="ru-RU" dirty="0"/>
          </a:p>
        </p:txBody>
      </p:sp>
      <p:pic>
        <p:nvPicPr>
          <p:cNvPr id="5" name="Picture 4" descr="http://mykartinka.ru/_ph/18/3578261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1F7"/>
              </a:clrFrom>
              <a:clrTo>
                <a:srgbClr val="F2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17" y="2683360"/>
            <a:ext cx="4965124" cy="31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Індивідуальне Тату &quot; Все буде Україна &quot; - tattooshka.co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5" b="33720"/>
          <a:stretch/>
        </p:blipFill>
        <p:spPr bwMode="auto">
          <a:xfrm rot="19300866">
            <a:off x="4444456" y="3969552"/>
            <a:ext cx="45720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700808"/>
            <a:ext cx="6336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Освітня діяльність закладу здійснювалась відповідно </a:t>
            </a:r>
            <a:r>
              <a:rPr lang="uk-UA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до:</a:t>
            </a:r>
          </a:p>
          <a:p>
            <a:pPr algn="ctr"/>
            <a:endParaRPr lang="uk-UA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Законів України «Про освіту»,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охорону праці»,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навчання і виховання дітей віком від 2 до 7 років «Дитина»,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Базового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компонента дошкільної освіти в Україні,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Положення про дошкільний навчальний заклад»,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Колективний договір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Статуту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ДНЗ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Правил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внутрішнього трудового розпорядку.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Плану роботи на 2020-2021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03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740738"/>
            <a:ext cx="540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Головна мета закладу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забезпечення дошкільною освітою дітей, створення умов для їх психофізичного,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розумового та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естетичного розвитку.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507283"/>
            <a:ext cx="693098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Завдання закладу: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Оптимізувати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розвивальне предметно – просторове середовище для формування логіко – математичних здібностей засобами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Lego -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конструктора.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умови для реалізації творчого потенціалу та розширення функціональних можливостей організму дошкільників засобами фізичного виховання.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Продовжити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 між дошкільною та початковою освітою в умовах освітньої реформи «Нова українська школа» з метою створення єдиної системи розвитку і виховання дитини.</a:t>
            </a:r>
          </a:p>
        </p:txBody>
      </p:sp>
      <p:pic>
        <p:nvPicPr>
          <p:cNvPr id="6" name="Picture 3" descr="http://cs309629.userapi.com/v309629103/1df9/wqZuIje_BSw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695" y="472514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0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15550"/>
              </p:ext>
            </p:extLst>
          </p:nvPr>
        </p:nvGraphicFramePr>
        <p:xfrm>
          <a:off x="2431559" y="2132857"/>
          <a:ext cx="6532930" cy="259389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44463"/>
                <a:gridCol w="4088268"/>
                <a:gridCol w="1800199"/>
              </a:tblGrid>
              <a:tr h="221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Відомості про заклад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Показники</a:t>
                      </a:r>
                      <a:endParaRPr lang="ru-RU" sz="16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груп усього: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Раннього 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Дошкільного віку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212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вихованців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12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64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99792" y="572713"/>
            <a:ext cx="6120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Аналіз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натуральних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норм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продуктів</a:t>
            </a:r>
            <a:r>
              <a:rPr kumimoji="0" lang="ru-RU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харчування</a:t>
            </a:r>
            <a:endParaRPr kumimoji="0" lang="ru-RU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вересень - </a:t>
            </a:r>
            <a:r>
              <a:rPr lang="uk-UA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травень</a:t>
            </a:r>
            <a:r>
              <a:rPr kumimoji="0" lang="uk-UA" sz="32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uk-UA" sz="32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267532"/>
              </p:ext>
            </p:extLst>
          </p:nvPr>
        </p:nvGraphicFramePr>
        <p:xfrm>
          <a:off x="1187624" y="2507281"/>
          <a:ext cx="7776863" cy="32259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39575"/>
                <a:gridCol w="691964"/>
                <a:gridCol w="692778"/>
                <a:gridCol w="771743"/>
                <a:gridCol w="877573"/>
                <a:gridCol w="899553"/>
                <a:gridCol w="592647"/>
                <a:gridCol w="666728"/>
                <a:gridCol w="849081"/>
                <a:gridCol w="695221"/>
              </a:tblGrid>
              <a:tr h="774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Рік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М’ясо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Риба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Масло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Молоко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Сметана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Яйце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Сир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твердий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Овочі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2016-2017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2017-2018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74%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88%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  <a:tr h="490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75%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76%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73%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67%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62%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68580" marB="6858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10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847813"/>
              </p:ext>
            </p:extLst>
          </p:nvPr>
        </p:nvGraphicFramePr>
        <p:xfrm>
          <a:off x="2555776" y="1662098"/>
          <a:ext cx="6372226" cy="1690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6757"/>
                <a:gridCol w="837347"/>
                <a:gridCol w="837347"/>
                <a:gridCol w="673185"/>
                <a:gridCol w="673185"/>
                <a:gridCol w="673185"/>
                <a:gridCol w="920610"/>
                <a:gridCol w="920610"/>
              </a:tblGrid>
              <a:tr h="198120">
                <a:tc rowSpan="2"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gridSpan="3">
                  <a:txBody>
                    <a:bodyPr/>
                    <a:lstStyle/>
                    <a:p>
                      <a:pPr marL="806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Категорії та звання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5118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200">
                          <a:effectLst/>
                        </a:rPr>
                        <a:t>Спеціаліст </a:t>
                      </a:r>
                      <a:endParaRPr lang="ru-RU" sz="1100">
                        <a:effectLst/>
                      </a:endParaRPr>
                    </a:p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 anchor="ctr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uk-UA" sz="1200">
                          <a:effectLst/>
                        </a:rPr>
                        <a:t>Тарифний розряд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ct val="107000"/>
                        </a:lnSpc>
                        <a:spcAft>
                          <a:spcPts val="265"/>
                        </a:spcAft>
                      </a:pPr>
                      <a:r>
                        <a:rPr lang="ru-RU" sz="1200">
                          <a:effectLst/>
                        </a:rPr>
                        <a:t>Звання 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«вихователь</a:t>
                      </a:r>
                      <a:r>
                        <a:rPr lang="en-US" sz="1200">
                          <a:effectLst/>
                        </a:rPr>
                        <a:t>-</a:t>
                      </a:r>
                      <a:r>
                        <a:rPr lang="ru-RU" sz="1200">
                          <a:effectLst/>
                        </a:rPr>
                        <a:t>методист»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8440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  <a:tr h="217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0485" marR="32385" marT="381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73873"/>
              </p:ext>
            </p:extLst>
          </p:nvPr>
        </p:nvGraphicFramePr>
        <p:xfrm>
          <a:off x="2123728" y="3717032"/>
          <a:ext cx="6319521" cy="2091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823"/>
                <a:gridCol w="1059867"/>
                <a:gridCol w="1059867"/>
                <a:gridCol w="948302"/>
                <a:gridCol w="1166831"/>
                <a:gridCol w="1166831"/>
              </a:tblGrid>
              <a:tr h="186690">
                <a:tc rowSpan="2"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Роки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Всього педагогів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gridSpan="2">
                  <a:txBody>
                    <a:bodyPr/>
                    <a:lstStyle/>
                    <a:p>
                      <a:pPr marL="133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мають освіту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3803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Неповна вища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 anchor="ctr"/>
                </a:tc>
                <a:tc>
                  <a:txBody>
                    <a:bodyPr/>
                    <a:lstStyle/>
                    <a:p>
                      <a:pPr marL="264160" marR="2933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 них не фахівці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23520">
                <a:tc>
                  <a:txBody>
                    <a:bodyPr/>
                    <a:lstStyle/>
                    <a:p>
                      <a:pPr marL="50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2018-2019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2019-2020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2020-2021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  <a:tr h="234315">
                <a:tc>
                  <a:txBody>
                    <a:bodyPr/>
                    <a:lstStyle/>
                    <a:p>
                      <a:pPr marL="50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30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  <a:tc>
                  <a:txBody>
                    <a:bodyPr/>
                    <a:lstStyle/>
                    <a:p>
                      <a:pPr marR="2921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3505" marR="71755" marT="381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94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33"/>
            <a:ext cx="3707904" cy="2780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52195"/>
            <a:ext cx="3683797" cy="276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3" y="2486749"/>
            <a:ext cx="2880320" cy="3869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7287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7041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6" y="2709680"/>
            <a:ext cx="2921627" cy="39056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82" y="159445"/>
            <a:ext cx="3936436" cy="295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20988"/>
            <a:ext cx="4392488" cy="3294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421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clipartlogo.com/files/images/40/405485/green-background-vector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" y="-2"/>
            <a:ext cx="9144002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15416"/>
            <a:ext cx="2684095" cy="2822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082863"/>
            <a:ext cx="72652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Перемоги </a:t>
            </a: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огляді-конкурсі на кращу первинну профспілкову організацію працівників освіти (ІІ місце);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місце у міському конкурсі «Чисте місто» в номінації «Кращий двір дошкільного закладу»;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дистанційному конкурсі «Арт-Трамплін»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дистанційному конкурсі творчих людей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Креатив» Чабанова Ірина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ІІ ступеня у Всеукраїнському конкурсі авторської прози та поезії «Я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writeR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Чабанова Ірина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конкурсі фото-,кіно- та аудіовізуальних мистецтв Іщенко Людмила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І ступеня у Всеукраїнському конкурсі фото-,кіно- та аудіовізуальних мистецтв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Злигостєва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5398" y="535273"/>
            <a:ext cx="2690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Наші досягнення:</a:t>
            </a:r>
          </a:p>
        </p:txBody>
      </p:sp>
      <p:pic>
        <p:nvPicPr>
          <p:cNvPr id="7" name="Picture 2" descr="https://encrypted-tbn0.gstatic.com/images?q=tbn:ANd9GcSxnfALwIlmbAc6df3_FQhq1FyGqbVcFaG-M8qqNj08ttj7zPx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194" y="188640"/>
            <a:ext cx="1134030" cy="16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6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4825</TotalTime>
  <Words>1008</Words>
  <Application>Microsoft Office PowerPoint</Application>
  <PresentationFormat>Экран (4:3)</PresentationFormat>
  <Paragraphs>410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Comic Sans MS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</dc:creator>
  <cp:lastModifiedBy>Учетная запись Майкрософт</cp:lastModifiedBy>
  <cp:revision>217</cp:revision>
  <dcterms:created xsi:type="dcterms:W3CDTF">2015-05-15T06:07:11Z</dcterms:created>
  <dcterms:modified xsi:type="dcterms:W3CDTF">2022-07-01T11:52:18Z</dcterms:modified>
</cp:coreProperties>
</file>