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58" r:id="rId4"/>
    <p:sldId id="257" r:id="rId5"/>
    <p:sldId id="331" r:id="rId6"/>
    <p:sldId id="332" r:id="rId7"/>
    <p:sldId id="322" r:id="rId8"/>
    <p:sldId id="323" r:id="rId9"/>
    <p:sldId id="333" r:id="rId10"/>
    <p:sldId id="314" r:id="rId11"/>
    <p:sldId id="334" r:id="rId12"/>
    <p:sldId id="335" r:id="rId13"/>
    <p:sldId id="324" r:id="rId14"/>
    <p:sldId id="325" r:id="rId15"/>
    <p:sldId id="336" r:id="rId16"/>
    <p:sldId id="326" r:id="rId17"/>
    <p:sldId id="312" r:id="rId18"/>
    <p:sldId id="337" r:id="rId19"/>
    <p:sldId id="303" r:id="rId20"/>
    <p:sldId id="315" r:id="rId21"/>
    <p:sldId id="329" r:id="rId22"/>
    <p:sldId id="328" r:id="rId23"/>
    <p:sldId id="338" r:id="rId24"/>
    <p:sldId id="316" r:id="rId25"/>
    <p:sldId id="313" r:id="rId26"/>
    <p:sldId id="339" r:id="rId27"/>
    <p:sldId id="307" r:id="rId28"/>
    <p:sldId id="288" r:id="rId29"/>
    <p:sldId id="319" r:id="rId30"/>
    <p:sldId id="318" r:id="rId31"/>
    <p:sldId id="320" r:id="rId32"/>
    <p:sldId id="330" r:id="rId33"/>
    <p:sldId id="32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23" autoAdjust="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crdownload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0950" y="3413680"/>
            <a:ext cx="35869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 smtClean="0">
                <a:latin typeface="Times New Roman" pitchFamily="18" charset="0"/>
                <a:cs typeface="Times New Roman" pitchFamily="18" charset="0"/>
              </a:rPr>
              <a:t>Юридична </a:t>
            </a:r>
            <a:r>
              <a:rPr lang="uk-UA" b="1" u="sng" dirty="0">
                <a:latin typeface="Times New Roman" pitchFamily="18" charset="0"/>
                <a:cs typeface="Times New Roman" pitchFamily="18" charset="0"/>
              </a:rPr>
              <a:t>адреса: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55213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Миколаївська обл.,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Первомайськ,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вул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І. Виговського,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12;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тел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(05161) 4-21-44;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u="sng" dirty="0">
                <a:latin typeface="Times New Roman" pitchFamily="18" charset="0"/>
                <a:cs typeface="Times New Roman" pitchFamily="18" charset="0"/>
              </a:rPr>
              <a:t>Електронна адреса: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zvinochok</a:t>
            </a:r>
            <a:r>
              <a:rPr lang="ru-RU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6@ukr.net </a:t>
            </a:r>
            <a:endParaRPr lang="en-US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u="sng" dirty="0" smtClean="0">
                <a:latin typeface="Times New Roman" pitchFamily="18" charset="0"/>
                <a:cs typeface="Times New Roman" pitchFamily="18" charset="0"/>
              </a:rPr>
              <a:t>Сайт закладу: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http://dzvinochok6sad.klasna.com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915369" cy="306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20380" y="669060"/>
            <a:ext cx="60486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0066"/>
                </a:solidFill>
                <a:latin typeface="Monotype Corsiva" pitchFamily="66" charset="0"/>
              </a:rPr>
              <a:t>Дошкільний навчальний заклад </a:t>
            </a:r>
            <a:endParaRPr lang="uk-UA" sz="2800" b="1" dirty="0" smtClean="0">
              <a:solidFill>
                <a:srgbClr val="FF0066"/>
              </a:solidFill>
              <a:latin typeface="Monotype Corsiva" pitchFamily="66" charset="0"/>
            </a:endParaRPr>
          </a:p>
          <a:p>
            <a:pPr algn="ctr"/>
            <a:r>
              <a:rPr lang="uk-UA" sz="2800" b="1" dirty="0" smtClean="0">
                <a:solidFill>
                  <a:srgbClr val="FF0066"/>
                </a:solidFill>
                <a:latin typeface="Monotype Corsiva" pitchFamily="66" charset="0"/>
              </a:rPr>
              <a:t>ясла-садок </a:t>
            </a:r>
            <a:r>
              <a:rPr lang="uk-UA" sz="2800" b="1" dirty="0">
                <a:solidFill>
                  <a:srgbClr val="FF0066"/>
                </a:solidFill>
                <a:latin typeface="Monotype Corsiva" pitchFamily="66" charset="0"/>
              </a:rPr>
              <a:t>№ 6 «Дзвіночок» </a:t>
            </a:r>
            <a:endParaRPr lang="uk-UA" sz="2800" b="1" dirty="0" smtClean="0">
              <a:solidFill>
                <a:srgbClr val="FF0066"/>
              </a:solidFill>
              <a:latin typeface="Monotype Corsiva" pitchFamily="66" charset="0"/>
            </a:endParaRPr>
          </a:p>
          <a:p>
            <a:pPr algn="ctr"/>
            <a:r>
              <a:rPr lang="uk-UA" sz="2800" b="1" dirty="0" smtClean="0">
                <a:solidFill>
                  <a:srgbClr val="FF0066"/>
                </a:solidFill>
                <a:latin typeface="Monotype Corsiva" pitchFamily="66" charset="0"/>
              </a:rPr>
              <a:t>Первомайської </a:t>
            </a:r>
            <a:r>
              <a:rPr lang="uk-UA" sz="2800" b="1" dirty="0">
                <a:solidFill>
                  <a:srgbClr val="FF0066"/>
                </a:solidFill>
                <a:latin typeface="Monotype Corsiva" pitchFamily="66" charset="0"/>
              </a:rPr>
              <a:t>міської ради</a:t>
            </a:r>
            <a:endParaRPr lang="ru-RU" sz="2800" b="1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http://klasnaocinka.com.ua/uploads/editor/11100/579034/sitepage_8/images/2012_07_03_10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16" y="2391732"/>
            <a:ext cx="4295378" cy="3221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1500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7041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6" y="2709680"/>
            <a:ext cx="2921627" cy="3905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82" y="159445"/>
            <a:ext cx="3936436" cy="2952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20988"/>
            <a:ext cx="4392488" cy="3294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210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44" y="260648"/>
            <a:ext cx="4094054" cy="3070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69" y="3582847"/>
            <a:ext cx="4031328" cy="3023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312" y="250206"/>
            <a:ext cx="2193687" cy="2932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9" y="3582847"/>
            <a:ext cx="4029179" cy="3023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499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0"/>
          <a:stretch/>
        </p:blipFill>
        <p:spPr>
          <a:xfrm>
            <a:off x="5338883" y="3858546"/>
            <a:ext cx="3609119" cy="2721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4835842" cy="2718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9403"/>
            <a:ext cx="4534699" cy="3401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895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31559" y="1224524"/>
            <a:ext cx="64624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>
                <a:latin typeface="Times New Roman" pitchFamily="18" charset="0"/>
                <a:cs typeface="Times New Roman" pitchFamily="18" charset="0"/>
              </a:rPr>
              <a:t>Перемоги у</a:t>
            </a:r>
            <a:r>
              <a:rPr lang="uk-UA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місце в огляді - конкурсі готовності закладів дошкільної освіти до 2020/2021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н.р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ІІ місце у рейтингу  діяльності закладів дошкільної освіти за результатами 2019/2020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н.р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міському огляді-конкурсі на кращу первинну профспілкову організацію працівників освіти (ІІІ місце);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місце у міському конкурсі «Чисте місто» в номінації «Кращий двір дошкільного закладу»;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ІІ рейтингове місце серед 100 кращих ЗДО України у загальному заліку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Лайт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конкурсу «Краще оформлення зовнішньої території ЗДО- 2020»;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ІІ рейтингове місце серед 100 кращих ЗДО України у загальному заліку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Лайт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конкурсу «Мій улюблений дитячий садок»;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ІІІ рейтингове місце серед 100 кращих ЗДО України у загальному заліку конкурсу «Краща групова кімната- ЗДО-2020».</a:t>
            </a:r>
            <a:endParaRPr lang="ru-RU" dirty="0"/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15398" y="535273"/>
            <a:ext cx="2690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Наші досягнення:</a:t>
            </a:r>
          </a:p>
        </p:txBody>
      </p:sp>
      <p:pic>
        <p:nvPicPr>
          <p:cNvPr id="7" name="Picture 2" descr="https://encrypted-tbn0.gstatic.com/images?q=tbn:ANd9GcSxnfALwIlmbAc6df3_FQhq1FyGqbVcFaG-M8qqNj08ttj7zPx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194" y="188640"/>
            <a:ext cx="1134030" cy="161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06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40923" y="1368084"/>
            <a:ext cx="656861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 </a:t>
            </a:r>
            <a:endParaRPr lang="ru-RU" dirty="0"/>
          </a:p>
          <a:p>
            <a:r>
              <a:rPr lang="uk-UA" b="1" u="sng" dirty="0">
                <a:latin typeface="Times New Roman" pitchFamily="18" charset="0"/>
                <a:cs typeface="Times New Roman" pitchFamily="18" charset="0"/>
              </a:rPr>
              <a:t>Участь в</a:t>
            </a:r>
            <a:r>
              <a:rPr lang="uk-UA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проєкті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«Сприяння освіти» в рамках Меморандуму про взаєморозуміння між МОН України та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LEGO </a:t>
            </a:r>
            <a:r>
              <a:rPr lang="uk-UA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Foundation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– нагородження </a:t>
            </a:r>
            <a:r>
              <a:rPr lang="uk-UA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номінації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«Магія, талант та наполегливість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». </a:t>
            </a:r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ХХІV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огляді - конкурсі Різдвяних вертепів, колядок та щедрівок та отримали диплом І ступеня у ХХІV огляді - конкурсі Різдвяних вертепів, колядок та щедрівок «Інструментальний гурток «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Грайлики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керівник музичний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Ямковенко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О.І.;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Шевченківської поезії «Заповіт-2021» та отримали: 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Диплом «Зірка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YouTube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ІІ ступеня Цанга Єва - вихованка старшої групи;</a:t>
            </a:r>
            <a:endParaRPr lang="ru-RU" dirty="0"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Диплом учасника Дошкільного навчального закладу ясла-садок №6 «Дзвіночок» - за відродження творчої спадщини батька української нації Тараса Шевченка.</a:t>
            </a:r>
            <a:endParaRPr lang="ru-RU" dirty="0">
              <a:ea typeface="Calibri" panose="020F0502020204030204" pitchFamily="34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encrypted-tbn0.gstatic.com/images?q=tbn:ANd9GcSxnfALwIlmbAc6df3_FQhq1FyGqbVcFaG-M8qqNj08ttj7zPx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409" y="8385"/>
            <a:ext cx="1315768" cy="18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07904" y="611893"/>
            <a:ext cx="2690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Наші досягнення: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157">
            <a:off x="165126" y="2409073"/>
            <a:ext cx="1432996" cy="20398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8724">
            <a:off x="773391" y="3620599"/>
            <a:ext cx="1957598" cy="13103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2239">
            <a:off x="-33452" y="4924505"/>
            <a:ext cx="2051154" cy="13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9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s://encrypted-tbn0.gstatic.com/images?q=tbn:ANd9GcSxnfALwIlmbAc6df3_FQhq1FyGqbVcFaG-M8qqNj08ttj7zPx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521" y="8386"/>
            <a:ext cx="934656" cy="133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192755"/>
            <a:ext cx="57695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Сміхослов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- 2021- XVІІІ конкурс української сатири та гумору, отримали диплом за активну участь у конкурсі серед дитячих дошкільних закладів – За відродження традицій українського гумору та сатири;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конкурсі Панорама творчих уроків – 2020;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V Всеукраїнській благодійній акції «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Нарру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Гав для Сірка», яку традиційно організовує БФ «Щаслива лапа» до Всесвітнього для захисту тварин в рамках освітнього проєкту «Біоетика»;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ІІІ Всеукраїнському занятті доброти про гуманне та відповідальне ставлення до тварин (березень, 2021) ;</a:t>
            </a:r>
            <a:endParaRPr lang="ru-RU" dirty="0"/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весняному двомісячнику з благоустрою та санітарної очистки міста.</a:t>
            </a:r>
            <a:endParaRPr lang="ru-RU" dirty="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148" y="4340638"/>
            <a:ext cx="2960843" cy="21023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330314"/>
            <a:ext cx="2987824" cy="21126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48183">
            <a:off x="256418" y="3218743"/>
            <a:ext cx="1998254" cy="297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96057" y="388969"/>
            <a:ext cx="646246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Заходи </a:t>
            </a:r>
            <a:r>
              <a:rPr lang="uk-UA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міському рівні</a:t>
            </a:r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Методичне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засідання  вихователів ІІ молодших груп на якому розглядалося питання «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Компетентнісний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підхід до освітнього процесу як вимога сучасності». (листопад, 2020);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Методичне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засідання вихователів І молодших груп «Організація ігрової діяльності дітей молодшого дошкільного віку». (лютий, 2021);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27" y="2987775"/>
            <a:ext cx="4280097" cy="2406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4" y="2481731"/>
            <a:ext cx="2714445" cy="2035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99" y="4581284"/>
            <a:ext cx="2899741" cy="2174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296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473" y="0"/>
            <a:ext cx="9474127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00057" y="188640"/>
            <a:ext cx="6624736" cy="675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Друкування у :</a:t>
            </a:r>
          </a:p>
          <a:p>
            <a:pPr algn="just"/>
            <a:r>
              <a:rPr lang="uk-UA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uk-UA" sz="2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фахових періодичних </a:t>
            </a:r>
            <a:r>
              <a:rPr lang="uk-UA" sz="20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виданнях</a:t>
            </a:r>
            <a:r>
              <a:rPr lang="uk-UA" sz="20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«Дитячий садок»// Всеукраїнський часопис для педагогів-дошкільників: заняття «Бо я маю право» директора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Рубінської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О.А. та вихователя Чайка А.І. ( серпень 2020- випуск 15-16 -  С- 62);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«Дошкільний навчальний заклад» // видавнича група «Основа»: заняття «Пригоди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їжачка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вихователь – методист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Гуцаленко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Н.В. та вихователь 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Куровська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Н.А. (№ 9/2020);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«Дошкільний садок» // конспект заняття «Математична мандрівка», вихователь –вихователь 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Дідухова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О.В. (№ 5-6/березень 2021).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uk-UA" sz="20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місцевих ЗМІ:</a:t>
            </a:r>
            <a:endParaRPr lang="uk-UA" sz="20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«Всесвіт» №30 від 23.07.2020 «Все починається з дитинства» - вихователь 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Дідухова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О.В.;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«Всесвіт» №35 від 27.08.2020 «Про свято Дня Незалежності України» - Адміністрація закладу;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«Вісник Первомайська » № 79 від 17.10.2020 «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Світлофорова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наука» (вихователя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Дідухової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О.В.);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«Всесвіт» № 44 від 29.10.2020 «Годівничка для пернатих» - вихователь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Янюк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М.В.;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«Всесвіт» №47 від 19.11.2020 «Мандарин» - вихователь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Дідухова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О.В.;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«Всесвіт» №6 від 11.02.2021 «Світ пізнаємо – ребуси відгадуємо!» - в.о. директора Чайка А.І., вихователь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Дідухова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О.В.;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«Вісник Первомайська » №13-14 від 18.02.2021 «Навчайте дітей читати книжки змалечку» - вихователя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Янюк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М.В.;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«Всесвіт» № 7 від 18.02.2021 «Книгу почитав – розумним став» - вихователь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Янюк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М.В.;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«Вісник Первомайська» №27-28 від 08.04.2021 «Онлайн подорож до бібліотеки» - вихователь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Дідухова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О.В.;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«Вісник Первомайська » №39-40 від 20.05.2021 «Найбільша цінність на землі» - вихователь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Дідухова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О.В;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«Вісник Первомайська» №41-42 від 27.05.2021 «Маленькі паростки добра» - вихователь </a:t>
            </a:r>
            <a:r>
              <a:rPr lang="uk-UA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Янюк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М.В</a:t>
            </a:r>
            <a:r>
              <a:rPr lang="uk-UA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357188"/>
            <a:r>
              <a:rPr lang="uk-UA" sz="1400" b="1" u="sng" dirty="0" smtClean="0">
                <a:latin typeface="Times New Roman" pitchFamily="18" charset="0"/>
                <a:cs typeface="Times New Roman" pitchFamily="18" charset="0"/>
              </a:rPr>
              <a:t>Та 60 публікацій на </a:t>
            </a:r>
            <a:r>
              <a:rPr lang="uk-UA" sz="1400" b="1" u="sng" dirty="0">
                <a:latin typeface="Times New Roman" pitchFamily="18" charset="0"/>
                <a:cs typeface="Times New Roman" pitchFamily="18" charset="0"/>
              </a:rPr>
              <a:t>методичному </a:t>
            </a:r>
            <a:r>
              <a:rPr lang="uk-UA" sz="1400" b="1" u="sng" dirty="0" smtClean="0">
                <a:latin typeface="Times New Roman" pitchFamily="18" charset="0"/>
                <a:cs typeface="Times New Roman" pitchFamily="18" charset="0"/>
              </a:rPr>
              <a:t>порталі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Картинки по запросу вісник первомайська газе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5219">
            <a:off x="436079" y="5063333"/>
            <a:ext cx="2115205" cy="137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Ð°ÑÑÐ¸Ð½ÐºÐ¸ Ð¿Ð¾ Ð·Ð°Ð¿ÑÐ¾ÑÑ Ð´Ð¸ÑÑÑÐ¸Ð¹ ÑÐ°Ð´Ð¾Ðº Ð³Ð°Ð·ÐµÑÐ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t="8347" b="11329"/>
          <a:stretch/>
        </p:blipFill>
        <p:spPr bwMode="auto">
          <a:xfrm rot="19808982">
            <a:off x="810009" y="2505919"/>
            <a:ext cx="1780094" cy="213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17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003" y="-297"/>
            <a:ext cx="9474005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188640"/>
            <a:ext cx="45320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Участь в проєкті </a:t>
            </a:r>
            <a:r>
              <a:rPr lang="uk-UA" sz="2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«Сприяння освіти» </a:t>
            </a:r>
            <a:endParaRPr lang="ru-RU" sz="2000" b="1" u="sng" dirty="0">
              <a:solidFill>
                <a:srgbClr val="0000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159" y="760567"/>
            <a:ext cx="3366841" cy="2525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841" y="3429000"/>
            <a:ext cx="5777159" cy="3249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979" y="807779"/>
            <a:ext cx="3344413" cy="2502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" y="3446373"/>
            <a:ext cx="3186641" cy="3186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177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r="7924"/>
          <a:stretch/>
        </p:blipFill>
        <p:spPr bwMode="auto">
          <a:xfrm>
            <a:off x="3898726" y="756097"/>
            <a:ext cx="5003386" cy="3320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896" y="260648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http://dzvinochok6sad.klasna.com/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82334"/>
            <a:ext cx="4499992" cy="3374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8490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784" y="1700808"/>
            <a:ext cx="63367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Освітня діяльність закладу здійснювалась відповідно </a:t>
            </a:r>
            <a:r>
              <a:rPr lang="uk-UA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до:</a:t>
            </a:r>
          </a:p>
          <a:p>
            <a:pPr algn="ctr"/>
            <a:endParaRPr lang="uk-UA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Законів України «Про освіту»,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Про охорону праці»,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програми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навчання і виховання дітей віком від 2 до 7 років «Дитина»,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Базового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компонента дошкільної освіти в Україні,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Положення про дошкільний навчальний заклад»,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Колективний договір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Статуту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ДНЗ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Правил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внутрішнього трудового розпорядку.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Плану роботи на 2020-2021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03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 descr="http://img-fotki.yandex.ru/get/6606/47407354.6e9/0_e9db8_e8c2951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559" y="1484784"/>
            <a:ext cx="6735312" cy="458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2160" y="319846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 усних звернення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2607" y="1628800"/>
            <a:ext cx="32166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Проведено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педагогічні ради,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розглянуто  10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питань.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Видано наказів: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91 з основної діяльності, 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94 з кадрової діяльності, 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25 з адміністративно-господарської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діяльності.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Відвідано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– 64 занять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36 розваг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і свят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– 82 режимних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моментів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82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733">
            <a:off x="5728549" y="555574"/>
            <a:ext cx="2866049" cy="2020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9633">
            <a:off x="3242064" y="1219310"/>
            <a:ext cx="2097024" cy="2926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6962">
            <a:off x="5773133" y="3305745"/>
            <a:ext cx="2222688" cy="29934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454">
            <a:off x="1101627" y="3571071"/>
            <a:ext cx="2023872" cy="27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0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27384"/>
            <a:ext cx="918051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7041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29172" y="0"/>
            <a:ext cx="6984776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/>
              <a:t>                                                           </a:t>
            </a:r>
            <a:r>
              <a:rPr lang="uk-UA" sz="1400" b="1" u="sng" dirty="0" smtClean="0">
                <a:latin typeface="Times New Roman" pitchFamily="18" charset="0"/>
                <a:cs typeface="Times New Roman" pitchFamily="18" charset="0"/>
              </a:rPr>
              <a:t>Замінено</a:t>
            </a:r>
            <a:r>
              <a:rPr lang="uk-UA" sz="1400" b="1" u="sng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килими в групах (ІІ молодша «А» та «Б» групи)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тюль в спальній кімнаті (Середня «Б» група)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леноліумне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покриття в групі та роздягальні (ІІ молодша «А» група)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частково електромережу (І молодшій групі, ІІ молодшій «А» та старшій «А» групах)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частково систему опалення, водопостачання та водовідведення (харчоблок, туалетна кімната, підвальне приміщення)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частковий ремонт з заміною кахлів в туалетній кімнаті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70510">
              <a:lnSpc>
                <a:spcPct val="115000"/>
              </a:lnSpc>
              <a:spcAft>
                <a:spcPts val="0"/>
              </a:spcAft>
            </a:pPr>
            <a:r>
              <a:rPr lang="uk-UA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Здійснено: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косметичний ремонт: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харчоблоці та в коморах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коридорах закладу та всіх вікових групах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ремонт в туалетній кімнаті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капітальний ремонт: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ремонт м’ясорубки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ремонт комп’ютерної техніки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заміну мийок з нержавіючої сталі в роздаткових середньої «А»  та «Б» групах та І молодшій групі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осучаснення ігрових майданчиків (частково)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>
              <a:lnSpc>
                <a:spcPct val="115000"/>
              </a:lnSpc>
              <a:spcAft>
                <a:spcPts val="0"/>
              </a:spcAft>
            </a:pP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510">
              <a:lnSpc>
                <a:spcPct val="115000"/>
              </a:lnSpc>
              <a:spcAft>
                <a:spcPts val="0"/>
              </a:spcAft>
            </a:pPr>
            <a:r>
              <a:rPr lang="uk-UA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Придбано: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стіл з нержавіючої сталі на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харчоблок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ральну машинку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телевізори в групові кімнати (ІІ молодша «А», 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средня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«А» та старша «А» групи)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пилосос (ІІ молодша «А» група»)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en-US" sz="14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рахунок педагогів закладу організовано поповнення методичного кабінету та груп демонстраційними матеріалами, загальною сумою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1370,00 грн та передплату фахових видань – 4924,58,00</a:t>
            </a:r>
            <a:r>
              <a:rPr lang="uk-UA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грн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5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27384"/>
            <a:ext cx="918051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7041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26550" y="296652"/>
            <a:ext cx="4572000" cy="34942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рахунок бюджетних коштів: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придбано: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електромясорубку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(1шт.)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планетарні міксери (2шт.)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каструлі з нержавіючої сталі (3шт.)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безкотактний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термометр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вогнегасники (3шт)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фарбу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антисептики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здійснено: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alibri" panose="020F0502020204030204" pitchFamily="34" charset="0"/>
              <a:buChar char="-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перезарядку </a:t>
            </a:r>
            <a:r>
              <a:rPr 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вогнгасників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Спонсорськими коштами надано Конструктор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LEGO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загальною вартістю - 17469,28 грн.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90942"/>
            <a:ext cx="4824536" cy="2713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70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329" y="42187"/>
            <a:ext cx="6306360" cy="713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0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559" y="688514"/>
            <a:ext cx="6394774" cy="548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1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787" y="1340768"/>
            <a:ext cx="6394774" cy="388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74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4" y="27381"/>
            <a:ext cx="9144004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188640"/>
            <a:ext cx="62646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Проблемні питання, </a:t>
            </a:r>
            <a:r>
              <a:rPr lang="uk-UA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які залишаються не </a:t>
            </a:r>
            <a:r>
              <a:rPr lang="uk-UA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вирішеними</a:t>
            </a:r>
            <a:r>
              <a:rPr lang="uk-UA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uk-UA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недостатнє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оснащення педагогічного процесу навчально – наочними посібниками та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обладнанням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робота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 батьками дітей, які не відвідують дошкільний заклад тривалий час без поважної причини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підвищення роботи педагогів закладу та адміністрації щодо популяризації діяльності в засобах масової інформації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ередній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дітоднів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72308" y="3212976"/>
            <a:ext cx="63904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 вирішені питання, які потребують значних фінансових затрат: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утеплення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приміщення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закладу;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заміна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обладнання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харчоблоку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придбання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промислових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машин;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поповнення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парку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комп’ютерної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техніки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осучаснення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ігрових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майданчиків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- заміна пожежних рукавів;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встановлення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автоматичної сигналізації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просочення даху вогненебезпечною речовиною.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21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474127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1095933"/>
            <a:ext cx="51320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00CC"/>
                </a:solidFill>
                <a:latin typeface="Comic Sans MS" pitchFamily="66" charset="0"/>
              </a:rPr>
              <a:t>Дякую за увагу!</a:t>
            </a:r>
          </a:p>
          <a:p>
            <a:endParaRPr lang="uk-UA" sz="2800" b="1" dirty="0" smtClean="0">
              <a:solidFill>
                <a:srgbClr val="0000CC"/>
              </a:solidFill>
              <a:latin typeface="Comic Sans MS" pitchFamily="66" charset="0"/>
            </a:endParaRPr>
          </a:p>
          <a:p>
            <a:r>
              <a:rPr lang="uk-UA" sz="2800" b="1" dirty="0" smtClean="0">
                <a:solidFill>
                  <a:srgbClr val="0000CC"/>
                </a:solidFill>
                <a:latin typeface="Comic Sans MS" pitchFamily="66" charset="0"/>
              </a:rPr>
              <a:t>		Бажаю успіхів!</a:t>
            </a:r>
          </a:p>
          <a:p>
            <a:endParaRPr lang="ru-RU" dirty="0"/>
          </a:p>
        </p:txBody>
      </p:sp>
      <p:pic>
        <p:nvPicPr>
          <p:cNvPr id="5" name="Picture 4" descr="http://mykartinka.ru/_ph/18/35782613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1F7"/>
              </a:clrFrom>
              <a:clrTo>
                <a:srgbClr val="F2F1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46077"/>
            <a:ext cx="4965124" cy="310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47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474127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404664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 голови БФ «Сучасним дітям сучасний садочок» </a:t>
            </a:r>
            <a:r>
              <a:rPr lang="uk-UA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Гурової</a:t>
            </a:r>
            <a:r>
              <a:rPr lang="uk-UA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Олени Сергіївни</a:t>
            </a:r>
            <a:endParaRPr lang="ru-RU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150" y="1375509"/>
            <a:ext cx="6647821" cy="548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2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740738"/>
            <a:ext cx="540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Головна мета закладу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- забезпечення дошкільною освітою дітей, створення умов для їх психофізичного,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розумового та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естетичного розвитку.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507283"/>
            <a:ext cx="693098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Завдання закладу: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Оптимізувати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розвивальне предметно – просторове середовище для формування логіко – математичних здібностей засобами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-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конструктора.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умови для реалізації творчого потенціалу та розширення функціональних можливостей організму дошкільників засобами фізичного виховання. 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Продовжити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взаємодію між дошкільною та початковою освітою в умовах освітньої реформи «Нова українська школа» з метою створення єдиної системи розвитку і виховання дитини.</a:t>
            </a:r>
          </a:p>
        </p:txBody>
      </p:sp>
      <p:pic>
        <p:nvPicPr>
          <p:cNvPr id="6" name="Picture 3" descr="http://cs309629.userapi.com/v309629103/1df9/wqZuIje_BSw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695" y="472514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01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474127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089" y="1075335"/>
            <a:ext cx="6647821" cy="470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8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474127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089" y="38231"/>
            <a:ext cx="6647821" cy="678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8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474127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620688"/>
            <a:ext cx="6647821" cy="526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1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474127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3848" y="1095933"/>
            <a:ext cx="51320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00CC"/>
                </a:solidFill>
                <a:latin typeface="Comic Sans MS" pitchFamily="66" charset="0"/>
              </a:rPr>
              <a:t>Дякую за увагу!</a:t>
            </a:r>
          </a:p>
          <a:p>
            <a:endParaRPr lang="uk-UA" sz="2800" b="1" dirty="0" smtClean="0">
              <a:solidFill>
                <a:srgbClr val="0000CC"/>
              </a:solidFill>
              <a:latin typeface="Comic Sans MS" pitchFamily="66" charset="0"/>
            </a:endParaRPr>
          </a:p>
          <a:p>
            <a:r>
              <a:rPr lang="uk-UA" sz="2800" b="1" dirty="0" smtClean="0">
                <a:solidFill>
                  <a:srgbClr val="0000CC"/>
                </a:solidFill>
                <a:latin typeface="Comic Sans MS" pitchFamily="66" charset="0"/>
              </a:rPr>
              <a:t>		Бажаю успіхів!</a:t>
            </a:r>
          </a:p>
          <a:p>
            <a:endParaRPr lang="ru-RU" dirty="0"/>
          </a:p>
        </p:txBody>
      </p:sp>
      <p:pic>
        <p:nvPicPr>
          <p:cNvPr id="5" name="Picture 4" descr="http://mykartinka.ru/_ph/18/35782613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1F7"/>
              </a:clrFrom>
              <a:clrTo>
                <a:srgbClr val="F2F1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46077"/>
            <a:ext cx="4965124" cy="310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40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201899"/>
              </p:ext>
            </p:extLst>
          </p:nvPr>
        </p:nvGraphicFramePr>
        <p:xfrm>
          <a:off x="2431559" y="2132856"/>
          <a:ext cx="6532930" cy="38557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44463"/>
                <a:gridCol w="4088268"/>
                <a:gridCol w="1800199"/>
              </a:tblGrid>
              <a:tr h="2908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Відомості про заклад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Показники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0823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uk-UA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 груп усього: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08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Раннього </a:t>
                      </a: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віку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08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Дошкільного віку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08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 вихованців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5556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Дітей пільгових категорій,</a:t>
                      </a:r>
                      <a:r>
                        <a:rPr lang="uk-UA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 них:</a:t>
                      </a:r>
                    </a:p>
                    <a:p>
                      <a:pPr indent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дітей з багатодітних сімей</a:t>
                      </a:r>
                    </a:p>
                    <a:p>
                      <a:pPr indent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дітей з малозабезпечених сімей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uk-UA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дітей, батьки яких є учасниками бойових дій та АТО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uk-UA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дитина - інвалід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</a:t>
                      </a: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</a:t>
                      </a: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20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64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375323"/>
              </p:ext>
            </p:extLst>
          </p:nvPr>
        </p:nvGraphicFramePr>
        <p:xfrm>
          <a:off x="1475656" y="2636912"/>
          <a:ext cx="7154362" cy="26501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8290"/>
                <a:gridCol w="1348761"/>
                <a:gridCol w="1451949"/>
                <a:gridCol w="1452681"/>
                <a:gridCol w="1452681"/>
              </a:tblGrid>
              <a:tr h="22838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Вікова 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група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Вересень-грудень 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Січень-травень 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9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Відвідування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Пропуски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Відвідування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Пропуски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03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І молодша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828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1056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629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03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ІІмолодша «</a:t>
                      </a:r>
                      <a:r>
                        <a:rPr lang="ru-RU" sz="1200">
                          <a:effectLst/>
                        </a:rPr>
                        <a:t>А</a:t>
                      </a:r>
                      <a:r>
                        <a:rPr lang="uk-UA" sz="1200">
                          <a:effectLst/>
                        </a:rPr>
                        <a:t>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7954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912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03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ІІ молодша«Б» 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1359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500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1276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03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Середня «А»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913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411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855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563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03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Середня «Б»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1132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414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1164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416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03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Старша «А»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1501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372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1285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563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03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Старша «Б»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1551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669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1344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692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01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99792" y="572713"/>
            <a:ext cx="612068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3200" b="1" i="0" u="none" strike="noStrike" normalizeH="0" baseline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Аналіз</a:t>
            </a:r>
            <a:r>
              <a:rPr kumimoji="0" lang="ru-RU" sz="32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0" u="none" strike="noStrike" normalizeH="0" baseline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виконання</a:t>
            </a:r>
            <a:r>
              <a:rPr kumimoji="0" lang="ru-RU" sz="32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0" u="none" strike="noStrike" normalizeH="0" baseline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натуральних</a:t>
            </a:r>
            <a:r>
              <a:rPr kumimoji="0" lang="ru-RU" sz="32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норм </a:t>
            </a:r>
            <a:r>
              <a:rPr kumimoji="0" lang="ru-RU" sz="3200" b="1" i="0" u="none" strike="noStrike" normalizeH="0" baseline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продуктів</a:t>
            </a:r>
            <a:r>
              <a:rPr kumimoji="0" lang="ru-RU" sz="32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0" u="none" strike="noStrike" normalizeH="0" baseline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харчування</a:t>
            </a:r>
            <a:endParaRPr kumimoji="0" lang="ru-RU" sz="32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uk-UA" sz="32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(за вересень - 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травень</a:t>
            </a:r>
            <a:r>
              <a:rPr kumimoji="0" lang="uk-UA" sz="32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uk-UA" sz="32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267532"/>
              </p:ext>
            </p:extLst>
          </p:nvPr>
        </p:nvGraphicFramePr>
        <p:xfrm>
          <a:off x="1187624" y="2507281"/>
          <a:ext cx="7776863" cy="322597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39575"/>
                <a:gridCol w="691964"/>
                <a:gridCol w="692778"/>
                <a:gridCol w="771743"/>
                <a:gridCol w="877573"/>
                <a:gridCol w="899553"/>
                <a:gridCol w="592647"/>
                <a:gridCol w="666728"/>
                <a:gridCol w="849081"/>
                <a:gridCol w="695221"/>
              </a:tblGrid>
              <a:tr h="774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Рік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М’ясо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Риба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Масло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Молоко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Сметана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Сир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Яйце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Сир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твердий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Овочі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</a:tr>
              <a:tr h="490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2016-2017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57%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52%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85%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71%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51%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65%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69%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84%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51%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</a:tr>
              <a:tr h="490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2017-2018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53%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86%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52%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55%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51%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77%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71%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53%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</a:tr>
              <a:tr h="490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2018-2019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68%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56%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75%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71%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74%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79%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85%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</a:tr>
              <a:tr h="490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71%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58%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82%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61%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69%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79%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88%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92%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53%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</a:tr>
              <a:tr h="490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75%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87%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59%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76%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73%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67%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92%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62%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8580" marB="6858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10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494215"/>
              </p:ext>
            </p:extLst>
          </p:nvPr>
        </p:nvGraphicFramePr>
        <p:xfrm>
          <a:off x="2419379" y="1196752"/>
          <a:ext cx="6319521" cy="1874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7823"/>
                <a:gridCol w="1059867"/>
                <a:gridCol w="1059867"/>
                <a:gridCol w="948302"/>
                <a:gridCol w="1166831"/>
                <a:gridCol w="1166831"/>
              </a:tblGrid>
              <a:tr h="186690">
                <a:tc rowSpan="2">
                  <a:txBody>
                    <a:bodyPr/>
                    <a:lstStyle/>
                    <a:p>
                      <a:pPr marR="330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Роки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Всього педагогів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 gridSpan="2">
                  <a:txBody>
                    <a:bodyPr/>
                    <a:lstStyle/>
                    <a:p>
                      <a:pPr marL="133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 них мають освіту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</a:tr>
              <a:tr h="3803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 anchor="ctr"/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Повна вища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 anchor="ctr"/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Базова вища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 anchor="ctr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Неповна вища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 anchor="ctr"/>
                </a:tc>
                <a:tc>
                  <a:txBody>
                    <a:bodyPr/>
                    <a:lstStyle/>
                    <a:p>
                      <a:pPr marL="264160" marR="2933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 них не фахівці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</a:tr>
              <a:tr h="223520">
                <a:tc>
                  <a:txBody>
                    <a:bodyPr/>
                    <a:lstStyle/>
                    <a:p>
                      <a:pPr marL="5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2018-2019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>
                  <a:txBody>
                    <a:bodyPr/>
                    <a:lstStyle/>
                    <a:p>
                      <a:pPr marR="292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</a:tr>
              <a:tr h="234315">
                <a:tc>
                  <a:txBody>
                    <a:bodyPr/>
                    <a:lstStyle/>
                    <a:p>
                      <a:pPr marL="50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>
                  <a:txBody>
                    <a:bodyPr/>
                    <a:lstStyle/>
                    <a:p>
                      <a:pPr marR="292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</a:tr>
              <a:tr h="234315">
                <a:tc>
                  <a:txBody>
                    <a:bodyPr/>
                    <a:lstStyle/>
                    <a:p>
                      <a:pPr marL="50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  <a:tc>
                  <a:txBody>
                    <a:bodyPr/>
                    <a:lstStyle/>
                    <a:p>
                      <a:pPr marR="292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05" marR="71755" marT="381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725082"/>
              </p:ext>
            </p:extLst>
          </p:nvPr>
        </p:nvGraphicFramePr>
        <p:xfrm>
          <a:off x="1187624" y="3933056"/>
          <a:ext cx="6372226" cy="1482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6757"/>
                <a:gridCol w="837347"/>
                <a:gridCol w="837347"/>
                <a:gridCol w="673185"/>
                <a:gridCol w="673185"/>
                <a:gridCol w="673185"/>
                <a:gridCol w="920610"/>
                <a:gridCol w="920610"/>
              </a:tblGrid>
              <a:tr h="198120">
                <a:tc rowSpan="2"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роки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 anchor="ctr"/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 gridSpan="3">
                  <a:txBody>
                    <a:bodyPr/>
                    <a:lstStyle/>
                    <a:p>
                      <a:pPr marL="806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Категорії та звання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</a:tr>
              <a:tr h="511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Всього педагогів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 anchor="ctr"/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70"/>
                        </a:spcAft>
                      </a:pPr>
                      <a:r>
                        <a:rPr lang="ru-RU" sz="1200">
                          <a:effectLst/>
                        </a:rPr>
                        <a:t>Спеціаліст </a:t>
                      </a:r>
                      <a:endParaRPr lang="ru-RU" sz="1100">
                        <a:effectLst/>
                      </a:endParaRPr>
                    </a:p>
                    <a:p>
                      <a:pPr marR="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 anchor="ctr"/>
                </a:tc>
                <a:tc>
                  <a:txBody>
                    <a:bodyPr/>
                    <a:lstStyle/>
                    <a:p>
                      <a:pPr marR="374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ІІ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 anchor="ctr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І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 anchor="ctr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вища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 anchor="ctr"/>
                </a:tc>
                <a:tc>
                  <a:txBody>
                    <a:bodyPr/>
                    <a:lstStyle/>
                    <a:p>
                      <a:pPr marR="38735" algn="ctr">
                        <a:lnSpc>
                          <a:spcPct val="107000"/>
                        </a:lnSpc>
                        <a:spcAft>
                          <a:spcPts val="265"/>
                        </a:spcAft>
                      </a:pPr>
                      <a:r>
                        <a:rPr lang="uk-UA" sz="1200">
                          <a:effectLst/>
                        </a:rPr>
                        <a:t>Тарифний розряд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marR="38735" algn="ctr">
                        <a:lnSpc>
                          <a:spcPct val="107000"/>
                        </a:lnSpc>
                        <a:spcAft>
                          <a:spcPts val="265"/>
                        </a:spcAft>
                      </a:pPr>
                      <a:r>
                        <a:rPr lang="ru-RU" sz="1200">
                          <a:effectLst/>
                        </a:rPr>
                        <a:t>Звання 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«вихователь</a:t>
                      </a:r>
                      <a:r>
                        <a:rPr lang="en-US" sz="1200">
                          <a:effectLst/>
                        </a:rPr>
                        <a:t>-</a:t>
                      </a:r>
                      <a:r>
                        <a:rPr lang="ru-RU" sz="1200">
                          <a:effectLst/>
                        </a:rPr>
                        <a:t>методист»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</a:tr>
              <a:tr h="217805">
                <a:tc>
                  <a:txBody>
                    <a:bodyPr/>
                    <a:lstStyle/>
                    <a:p>
                      <a:pPr marL="508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2018-2019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</a:tr>
              <a:tr h="218440">
                <a:tc>
                  <a:txBody>
                    <a:bodyPr/>
                    <a:lstStyle/>
                    <a:p>
                      <a:pPr marL="50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marL="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</a:tr>
              <a:tr h="217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485" marR="32385" marT="381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894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08720"/>
            <a:ext cx="5586308" cy="4193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445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s.clipartlogo.com/files/images/40/405485/green-background-vector_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-2"/>
            <a:ext cx="9144002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2684095" cy="282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5633"/>
            <a:ext cx="3707904" cy="2780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452195"/>
            <a:ext cx="3683797" cy="2762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53" y="2486749"/>
            <a:ext cx="2880320" cy="3869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287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4378</TotalTime>
  <Words>1413</Words>
  <Application>Microsoft Office PowerPoint</Application>
  <PresentationFormat>Экран (4:3)</PresentationFormat>
  <Paragraphs>349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Comic Sans MS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Helen</dc:creator>
  <cp:lastModifiedBy>dnz6</cp:lastModifiedBy>
  <cp:revision>210</cp:revision>
  <dcterms:created xsi:type="dcterms:W3CDTF">2015-05-15T06:07:11Z</dcterms:created>
  <dcterms:modified xsi:type="dcterms:W3CDTF">2021-06-29T14:01:23Z</dcterms:modified>
</cp:coreProperties>
</file>