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7" r:id="rId5"/>
    <p:sldId id="282" r:id="rId6"/>
    <p:sldId id="301" r:id="rId7"/>
    <p:sldId id="310" r:id="rId8"/>
    <p:sldId id="295" r:id="rId9"/>
    <p:sldId id="281" r:id="rId10"/>
    <p:sldId id="306" r:id="rId11"/>
    <p:sldId id="312" r:id="rId12"/>
    <p:sldId id="300" r:id="rId13"/>
    <p:sldId id="303" r:id="rId14"/>
    <p:sldId id="309" r:id="rId15"/>
    <p:sldId id="304" r:id="rId16"/>
    <p:sldId id="313" r:id="rId17"/>
    <p:sldId id="307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58C-4372-AACA-297B50E1D5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58C-4372-AACA-297B50E1D5A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58C-4372-AACA-297B50E1D5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58C-4372-AACA-297B50E1D5A7}"/>
              </c:ext>
            </c:extLst>
          </c:dPt>
          <c:dLbls>
            <c:dLbl>
              <c:idx val="0"/>
              <c:layout>
                <c:manualLayout>
                  <c:x val="-3.767104111986002E-2"/>
                  <c:y val="0.1237354184893555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58C-4372-AACA-297B50E1D5A7}"/>
                </c:ext>
              </c:extLst>
            </c:dLbl>
            <c:dLbl>
              <c:idx val="1"/>
              <c:layout>
                <c:manualLayout>
                  <c:x val="-8.4960411198600178E-2"/>
                  <c:y val="0.1120640128317293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11%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0694006999125109E-2"/>
                  <c:y val="-0.296215004374453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333333333333333"/>
                  <c:y val="0.1064814814814814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42%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'[Мониторинг(2).xlsx]Лист1'!$B$53:$B$57</c:f>
              <c:strCache>
                <c:ptCount val="5"/>
                <c:pt idx="0">
                  <c:v>Вища категорія</c:v>
                </c:pt>
                <c:pt idx="1">
                  <c:v>І категорія</c:v>
                </c:pt>
                <c:pt idx="2">
                  <c:v>Вихователь-методист</c:v>
                </c:pt>
                <c:pt idx="3">
                  <c:v>Спеціаліст</c:v>
                </c:pt>
                <c:pt idx="4">
                  <c:v>9 тарифний розряд</c:v>
                </c:pt>
              </c:strCache>
            </c:strRef>
          </c:cat>
          <c:val>
            <c:numRef>
              <c:f>'[Мониторинг(2).xlsx]Лист1'!$D$53:$D$57</c:f>
              <c:numCache>
                <c:formatCode>0%</c:formatCode>
                <c:ptCount val="5"/>
                <c:pt idx="0">
                  <c:v>6.6666666666666666E-2</c:v>
                </c:pt>
                <c:pt idx="1">
                  <c:v>0.13333333333333333</c:v>
                </c:pt>
                <c:pt idx="2">
                  <c:v>0.26666666666666666</c:v>
                </c:pt>
                <c:pt idx="3">
                  <c:v>0.26666666666666666</c:v>
                </c:pt>
                <c:pt idx="4">
                  <c:v>0.53333333333333333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8C-4372-AACA-297B50E1D5A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'[Мониторинг(2).xlsx]Лист1'!$B$64:$B$67</c:f>
              <c:strCache>
                <c:ptCount val="4"/>
                <c:pt idx="0">
                  <c:v>Не фахівці</c:v>
                </c:pt>
                <c:pt idx="1">
                  <c:v>Вища освіта</c:v>
                </c:pt>
                <c:pt idx="2">
                  <c:v>Не повна вища освіта</c:v>
                </c:pt>
                <c:pt idx="3">
                  <c:v>Студенти</c:v>
                </c:pt>
              </c:strCache>
            </c:strRef>
          </c:cat>
          <c:val>
            <c:numRef>
              <c:f>'[Мониторинг(2).xlsx]Лист1'!$D$64:$D$67</c:f>
              <c:numCache>
                <c:formatCode>0%</c:formatCode>
                <c:ptCount val="4"/>
                <c:pt idx="0">
                  <c:v>0.33333333333333331</c:v>
                </c:pt>
                <c:pt idx="1">
                  <c:v>0.46666666666666667</c:v>
                </c:pt>
                <c:pt idx="2">
                  <c:v>0.53333333333333333</c:v>
                </c:pt>
                <c:pt idx="3">
                  <c:v>0.13333333333333333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36-4C03-B369-2B19FB525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5760000"/>
        <c:axId val="35761536"/>
        <c:axId val="0"/>
      </c:bar3DChart>
      <c:catAx>
        <c:axId val="3576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61536"/>
        <c:crosses val="autoZero"/>
        <c:auto val="1"/>
        <c:lblAlgn val="ctr"/>
        <c:lblOffset val="100"/>
        <c:noMultiLvlLbl val="0"/>
      </c:catAx>
      <c:valAx>
        <c:axId val="357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6000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950" y="3413680"/>
            <a:ext cx="33321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Юридична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адреса: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55213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Миколаївська обл.,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Первомайськ,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І. Виговського,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12;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(05161) 4-21-44;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Електронна адреса: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zvinochok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6@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ukr.net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915369" cy="30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0380" y="669060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Дошкільний навчальний заклад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ясла-садок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№ 6 «Дзвіночок»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Первомайської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міської ради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klasnaocinka.com.ua/uploads/editor/11100/579034/sitepage_8/images/2012_07_03_1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2391732"/>
            <a:ext cx="4295378" cy="322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5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4693" y="1095933"/>
            <a:ext cx="662473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досягнення:</a:t>
            </a:r>
          </a:p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Перемоги в: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міському конкурсі «Чисте місто», номінація «Кращий двір дошкільного закладу» (липень 2016) –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Почесна грамота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Всеукраїнському фотоконкурсі «Конкурсна осінь - 2016» у номінації «Найкращий кабінет завідувача» (листопад, 2016) -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 місце по області та Україні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Місячнику Безпеки дитини (грудень2016) –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ІІ місце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Всеукраїнському конкурсі «Освітній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оскар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- 2016» в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номіції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«Дошкільний навчальний заклад» (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м.Київ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січень, 2017) -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переможці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Міському огляді-конкурсі з охорони праці (лютий 2017 ) –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ІІІ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Міському фестивалі-конкурсі дитячої творчості "Веселковий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дивограй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" –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лауреати І та ІІ ступенів у півфіналі та лауреати фіналу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Участь у:</a:t>
            </a:r>
            <a:endParaRPr lang="uk-UA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Майстер-класі «Сучасний підхід в організації навчально-виховного процесу в дошкільних навчальних закладах» (жовтень, 2016)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Всеукраїнському конкурсі навчально-методичних розробок з прав людини (конспект заняття «Моя сім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я»), (листопад, 2016)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Всеукраїнському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конкурсі на кращий веб-сайт ДНЗ (грудень,2016)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Всеукраїнському фестивалі-огляді з організації просвіти батьків вихованців ДНЗ «Джерело батьківських знань» (квітень, 2017)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Обласному екологічному проекті:  «Приєднайся до Дня довкілля – посади дуб» (квітень, 2017)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Обласному фестивалі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фотопроектів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"Дитячий садок територія єдності" (квітень, 2017)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encrypted-tbn0.gstatic.com/images?q=tbn:ANd9GcSxnfALwIlmbAc6df3_FQhq1FyGqbVcFaG-M8qqNj08ttj7zPx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94" y="188640"/>
            <a:ext cx="1134030" cy="16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4693" y="1095933"/>
            <a:ext cx="66247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Друкування у :</a:t>
            </a:r>
          </a:p>
          <a:p>
            <a:pPr algn="just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фахових періодичних </a:t>
            </a:r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виданнях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«Патріотичне виховання дітей у сучасному дошкільному навчальному закладі» в журналі «Директор школи», січень, 2017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«Маленькі українці з великим серцем» в журналі «Дитячий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садок.Управління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», лютий, 2017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«Виховуємо свідомого громадянина» семінар-практикум для вихователів-початківців в журналі «Дитячий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садок.Управління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», лютий, 2017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місцевих ЗМІ:</a:t>
            </a:r>
            <a:endParaRPr lang="uk-UA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«З акцентом на поведінку дорослих (до Тижня Безпеки в ДНЗ)» у газеті «Вісник Первомайська» від 01.06.2016 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«За чисте довкілля» у газеті «Вісник Первомайська» № 36 від 17.05.2017 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публікацій на </a:t>
            </a: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методичному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порталі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журнал дитячий садок управлінн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9711">
            <a:off x="543081" y="3459871"/>
            <a:ext cx="2053475" cy="287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вісник первомайська газет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219">
            <a:off x="6174986" y="4740232"/>
            <a:ext cx="2489028" cy="16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ДНЗ\фото_2015\Садик\Наша группа\IMG_15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/>
          <a:stretch/>
        </p:blipFill>
        <p:spPr bwMode="auto">
          <a:xfrm>
            <a:off x="4716016" y="188640"/>
            <a:ext cx="4122593" cy="320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D:\ДНЗ\фото_2015\Садик\IMG_16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/>
          <a:stretch/>
        </p:blipFill>
        <p:spPr bwMode="auto">
          <a:xfrm>
            <a:off x="1710813" y="3501008"/>
            <a:ext cx="4301347" cy="32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976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7924"/>
          <a:stretch/>
        </p:blipFill>
        <p:spPr bwMode="auto">
          <a:xfrm>
            <a:off x="3898726" y="756097"/>
            <a:ext cx="5003386" cy="332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http://dzvinochok6sad.klasna.com/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ДНЗ\фото_2015\выставка_спорт_розв\20150924_1347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25987"/>
            <a:ext cx="3947931" cy="236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849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Картинки по запросу палички кюїзенер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553227" cy="33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демонстраційний матеріал для дн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9326">
            <a:off x="1547355" y="3041325"/>
            <a:ext cx="2095363" cy="29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демонстраційний матеріал для дн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215">
            <a:off x="5486586" y="3674783"/>
            <a:ext cx="2680975" cy="24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243">
            <a:off x="3306063" y="1130476"/>
            <a:ext cx="1968834" cy="27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ДНЗ\фото\фото_2017\забор_кухня\DSCN7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7915"/>
            <a:ext cx="3960440" cy="2970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НЗ\фото\фото_2017\забор_кухня\DSCN7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72408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НЗ\фото\фото_2017\забор_кухня\DSCN71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649525"/>
            <a:ext cx="3834426" cy="2875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49279"/>
              </p:ext>
            </p:extLst>
          </p:nvPr>
        </p:nvGraphicFramePr>
        <p:xfrm>
          <a:off x="2863607" y="139091"/>
          <a:ext cx="6028873" cy="65302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70792"/>
                <a:gridCol w="654003"/>
                <a:gridCol w="654003"/>
                <a:gridCol w="654003"/>
                <a:gridCol w="462079"/>
                <a:gridCol w="1001969"/>
                <a:gridCol w="732024"/>
              </a:tblGrid>
              <a:tr h="12338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Зміст заходів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Сума витрачених коштів і джерела фінансування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Всього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340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бюджетні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Батьківські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effectLst/>
                        </a:rPr>
                        <a:t>Спонсорські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кошти працівників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 ДНЗ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 групам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</a:tr>
              <a:tr h="115000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Придбання: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Медичні препарати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595,53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595,53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Постільна білизна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12000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7500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19500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Рушники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2400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2400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Костюми дитячі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2400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2400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Тюль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1010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1010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effectLst/>
                        </a:rPr>
                        <a:t>Матраци </a:t>
                      </a:r>
                      <a:r>
                        <a:rPr lang="uk-UA" sz="900" dirty="0">
                          <a:effectLst/>
                        </a:rPr>
                        <a:t>+ доставка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2730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2730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Холодильник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10950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10950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6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Кахель + </a:t>
                      </a:r>
                      <a:r>
                        <a:rPr lang="uk-UA" sz="900" dirty="0" smtClean="0">
                          <a:effectLst/>
                        </a:rPr>
                        <a:t>церезит </a:t>
                      </a:r>
                      <a:r>
                        <a:rPr lang="uk-UA" sz="900" dirty="0">
                          <a:effectLst/>
                        </a:rPr>
                        <a:t>(харчоблок)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18520,16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18520,16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Стенди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3960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237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4197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Двері та комплектуючі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8922,18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8922,18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Меблі </a:t>
                      </a:r>
                      <a:r>
                        <a:rPr lang="en-US" sz="900">
                          <a:effectLst/>
                        </a:rPr>
                        <a:t>(</a:t>
                      </a:r>
                      <a:r>
                        <a:rPr lang="uk-UA" sz="900">
                          <a:effectLst/>
                        </a:rPr>
                        <a:t>ліжка, столи, шафа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13100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820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13920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346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Лампи на стовпи + </a:t>
                      </a:r>
                      <a:r>
                        <a:rPr lang="en-US" sz="900" dirty="0">
                          <a:effectLst/>
                        </a:rPr>
                        <a:t>led</a:t>
                      </a:r>
                      <a:r>
                        <a:rPr lang="uk-UA" sz="900" dirty="0" err="1">
                          <a:effectLst/>
                        </a:rPr>
                        <a:t>-лампи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1175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1175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35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Картриджі (до принтерів) + фарба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3000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3000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Магнітна дошка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1121,90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1121,90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Штамп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360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360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23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effectLst/>
                        </a:rPr>
                        <a:t>Мийки </a:t>
                      </a:r>
                      <a:r>
                        <a:rPr lang="uk-UA" sz="900" dirty="0">
                          <a:effectLst/>
                        </a:rPr>
                        <a:t>на харчоблок + доставка + комплектуючі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11739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11739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375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Будматеріали (фарба, шпаклівка, труби, цвяхи, щітки, валіки, розчинник, доски, вапно)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 smtClean="0">
                          <a:effectLst/>
                        </a:rPr>
                        <a:t>6056,98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4546,43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9403,41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3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Господарчі товари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619,50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13173,39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13792,89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22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Забор + робота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24823,74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24823,74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Ваги + доставка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1300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59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1359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Праска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660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660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Бойлер + робота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1800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150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1950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Стіл на харчоблок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1398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1398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Миючі засоби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8708,81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1004,30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9713,11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Канцтовари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3411,95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3411,95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Література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3370,80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3370,80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Посуд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3041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3041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Вогнегасник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258,84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258,84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Перезарядка вогнегасників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288,59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288,59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Металопластикові вікна </a:t>
                      </a:r>
                      <a:r>
                        <a:rPr lang="uk-UA" sz="900" dirty="0" smtClean="0">
                          <a:effectLst/>
                        </a:rPr>
                        <a:t> (</a:t>
                      </a:r>
                      <a:r>
                        <a:rPr lang="uk-UA" sz="900" dirty="0">
                          <a:effectLst/>
                        </a:rPr>
                        <a:t>7 </a:t>
                      </a:r>
                      <a:r>
                        <a:rPr lang="uk-UA" sz="900" dirty="0" err="1">
                          <a:effectLst/>
                        </a:rPr>
                        <a:t>шт</a:t>
                      </a:r>
                      <a:r>
                        <a:rPr lang="uk-UA" sz="900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16528,05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16528,05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Функціонування сайту (за рік)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700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700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23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Комплектуючі до принтера та комп’ютерів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1248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1248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Ремонтні роботи, послуги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Послуги банку (БФ)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1560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1560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23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Передплата фахових періодичних видань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5</a:t>
                      </a:r>
                      <a:r>
                        <a:rPr lang="uk-UA" sz="700" dirty="0">
                          <a:effectLst/>
                        </a:rPr>
                        <a:t>635,78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r>
                        <a:rPr lang="uk-UA" sz="700">
                          <a:effectLst/>
                        </a:rPr>
                        <a:t>635,78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2264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Разом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41470,16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124016,1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29367,87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8029,78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202883,9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</a:tr>
              <a:tr h="115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 smtClean="0">
                          <a:effectLst/>
                        </a:rPr>
                        <a:t>153383,97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935" marR="289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-30631"/>
            <a:ext cx="914400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88640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Проблемні питання, </a:t>
            </a:r>
            <a:r>
              <a:rPr lang="uk-UA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які залишаються не </a:t>
            </a:r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вирішеними</a:t>
            </a: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недостатнє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оснащення педагогічного процесу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наочними посібниками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обладнанням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батьками дітей, які не відвідують дошкільний заклад тривалий час без поважної причини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роботи педагогів закладу та адміністрації щодо популяризації діяльності в засобах масової інформації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дітоднів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2308" y="3212976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вирішені питання, які потребують значних фінансових затрат: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утеплення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харчоблоку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комп’ютерної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осучаснення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заміна пожежних рукавів;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встановлення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автоматичної сигналізації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просочення даху вогненебезпечною речовиною.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095933"/>
            <a:ext cx="51320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Бажаю успіхів!</a:t>
            </a:r>
          </a:p>
          <a:p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46077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844824"/>
            <a:ext cx="6336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Освітня діяльність закладу здійснювалась відповідно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до:</a:t>
            </a:r>
          </a:p>
          <a:p>
            <a:pPr algn="ctr"/>
            <a:endParaRPr lang="uk-UA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Законів України «Про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дошкільну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охорону праці»,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навчання і виховання дітей віком від 2 до 7 років «Дитина»,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Базового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компонента дошкільної освіти в Україні,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Положення про дошкільний навчальний заклад»,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Статуту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ДНЗ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внутрішнього трудового розпорядку.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Плану роботи на 2016-2017н.р.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740738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Головна мета закладу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забезпечення дошкільною освітою дітей, створення умов для їх психофізичного,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розумового 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естетичного розвитку.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484433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 закладу: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еколого-природничої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свідомості, світобачення дитини дошкільного віку через природу, довкілля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Впровадження нових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підходів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організації роботи з художньо-естетичного розвитку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Формування комунікативної компетентності дошкільника як однієї із складових всебічного розвитку особистості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://cs309629.userapi.com/v309629103/1df9/wqZuIje_BS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5" y="47251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92925"/>
              </p:ext>
            </p:extLst>
          </p:nvPr>
        </p:nvGraphicFramePr>
        <p:xfrm>
          <a:off x="2431559" y="2132856"/>
          <a:ext cx="6532930" cy="2804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4463"/>
                <a:gridCol w="4088268"/>
                <a:gridCol w="180019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Відомості про заклад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495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груп усього: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4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Раннього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Дошкільного 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вихованців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082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Дітей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</a:t>
                      </a:r>
                      <a:r>
                        <a:rPr lang="ru-RU" sz="2000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мікрорайон</a:t>
                      </a:r>
                      <a:r>
                        <a:rPr lang="uk-UA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Охоплено освітою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9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11729"/>
              </p:ext>
            </p:extLst>
          </p:nvPr>
        </p:nvGraphicFramePr>
        <p:xfrm>
          <a:off x="1403648" y="2852936"/>
          <a:ext cx="7128791" cy="273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113"/>
                <a:gridCol w="1343940"/>
                <a:gridCol w="1446760"/>
                <a:gridCol w="1447489"/>
                <a:gridCol w="1447489"/>
              </a:tblGrid>
              <a:tr h="3019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Вікова 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Вересень-грудень 2016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Січень-травень 2017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Відвідування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Відвідування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мол.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ІІмол. «А»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779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758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мол. «Б»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 «А»  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 «Б»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1617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 «А»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 «Б»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7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12" y="-27384"/>
            <a:ext cx="918051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6982" y="1193354"/>
            <a:ext cx="57241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вересень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2016 -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травень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26910"/>
              </p:ext>
            </p:extLst>
          </p:nvPr>
        </p:nvGraphicFramePr>
        <p:xfrm>
          <a:off x="1538286" y="2838288"/>
          <a:ext cx="7138169" cy="3182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54197"/>
                <a:gridCol w="635135"/>
                <a:gridCol w="635882"/>
                <a:gridCol w="708362"/>
                <a:gridCol w="805500"/>
                <a:gridCol w="825675"/>
                <a:gridCol w="543975"/>
                <a:gridCol w="611971"/>
                <a:gridCol w="779348"/>
                <a:gridCol w="638124"/>
              </a:tblGrid>
              <a:tr h="764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М’ясо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Риба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Масло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Сметана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Яйце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твердий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Овочі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83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3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3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3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63%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3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71%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51%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65%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69%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84%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51%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68580" marB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095933"/>
            <a:ext cx="65527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влітку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що для збереження і зміцнення здоров’я дошкільників величезне значення має активний відпочинок і, перш за все, на повітрі.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Активний відпочинок на відкритому повітрі підвищує розумову працездатність і знижує захворюваність органів дихання.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Важливий чинник, який сприяє оздоровленню і зміцненню здоров’я дітей – правильне харчування.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Враховуючи особливості зростаючого організму, за харчуванням дитини потрібно стежити ретельно, щоб воно обов'язково було раціональним та повноцінним. Дитини повинна вживати більше овочів, фруктів,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кисло-молочних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продуктів.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Для того, щоб мати повноцінне здоров’я, слід пам'ятати, що завтра починається сьогодні,  і піклуватися про нього треба постійно.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8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ДНЗ\фото_2015\Садик\_MG_0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2656"/>
            <a:ext cx="4392488" cy="292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D:\ДНЗ\фото_2015\Садик\_MG_0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01" y="3432926"/>
            <a:ext cx="4571999" cy="304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179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679532"/>
              </p:ext>
            </p:extLst>
          </p:nvPr>
        </p:nvGraphicFramePr>
        <p:xfrm>
          <a:off x="4067944" y="6857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865097"/>
              </p:ext>
            </p:extLst>
          </p:nvPr>
        </p:nvGraphicFramePr>
        <p:xfrm>
          <a:off x="1763688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56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1218</Words>
  <Application>Microsoft Office PowerPoint</Application>
  <PresentationFormat>Экран (4:3)</PresentationFormat>
  <Paragraphs>466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Helen</cp:lastModifiedBy>
  <cp:revision>127</cp:revision>
  <dcterms:created xsi:type="dcterms:W3CDTF">2015-05-15T06:07:11Z</dcterms:created>
  <dcterms:modified xsi:type="dcterms:W3CDTF">2017-06-16T11:13:50Z</dcterms:modified>
</cp:coreProperties>
</file>