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9" r:id="rId2"/>
    <p:sldId id="278" r:id="rId3"/>
    <p:sldId id="280" r:id="rId4"/>
    <p:sldId id="281" r:id="rId5"/>
    <p:sldId id="286" r:id="rId6"/>
    <p:sldId id="283" r:id="rId7"/>
    <p:sldId id="284" r:id="rId8"/>
    <p:sldId id="285" r:id="rId9"/>
    <p:sldId id="282" r:id="rId10"/>
    <p:sldId id="287" r:id="rId11"/>
    <p:sldId id="288" r:id="rId1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37" autoAdjust="0"/>
    <p:restoredTop sz="95256" autoAdjust="0"/>
  </p:normalViewPr>
  <p:slideViewPr>
    <p:cSldViewPr>
      <p:cViewPr>
        <p:scale>
          <a:sx n="166" d="100"/>
          <a:sy n="166" d="100"/>
        </p:scale>
        <p:origin x="96" y="-608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2999F8-C6C0-4DCD-8048-EA0960260584}" type="doc">
      <dgm:prSet loTypeId="urn:microsoft.com/office/officeart/2005/8/layout/v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3564D92-9EBC-4A5F-B0F7-0069B156CA5B}">
      <dgm:prSet phldrT="[Текст]"/>
      <dgm:spPr/>
      <dgm:t>
        <a:bodyPr/>
        <a:lstStyle/>
        <a:p>
          <a:r>
            <a:rPr lang="ru-RU">
              <a:latin typeface="Adventure" pitchFamily="2" charset="0"/>
            </a:rPr>
            <a:t>Що таке "Інклюзія"?</a:t>
          </a:r>
        </a:p>
      </dgm:t>
    </dgm:pt>
    <dgm:pt modelId="{9C2FD591-1467-4BFC-9FA0-23A5D3CE82E6}" type="parTrans" cxnId="{A4C9AA26-94EF-459B-A43F-7F6A1AEBB2BA}">
      <dgm:prSet/>
      <dgm:spPr/>
      <dgm:t>
        <a:bodyPr/>
        <a:lstStyle/>
        <a:p>
          <a:endParaRPr lang="ru-RU"/>
        </a:p>
      </dgm:t>
    </dgm:pt>
    <dgm:pt modelId="{E73F1A11-8521-494E-A0DC-E6F39C3DDB11}" type="sibTrans" cxnId="{A4C9AA26-94EF-459B-A43F-7F6A1AEBB2BA}">
      <dgm:prSet/>
      <dgm:spPr/>
      <dgm:t>
        <a:bodyPr/>
        <a:lstStyle/>
        <a:p>
          <a:endParaRPr lang="ru-RU"/>
        </a:p>
      </dgm:t>
    </dgm:pt>
    <dgm:pt modelId="{8F1E7438-77A1-4E02-AEA4-5963ED50EB0F}">
      <dgm:prSet phldrT="[Текст]"/>
      <dgm:spPr/>
      <dgm:t>
        <a:bodyPr/>
        <a:lstStyle/>
        <a:p>
          <a:r>
            <a:rPr lang="uk-UA" b="1" i="1" noProof="0" dirty="0">
              <a:latin typeface="Times New Roman" pitchFamily="18" charset="0"/>
              <a:cs typeface="Times New Roman" pitchFamily="18" charset="0"/>
            </a:rPr>
            <a:t>Інклюзія</a:t>
          </a:r>
          <a:r>
            <a:rPr lang="uk-UA" i="1" noProof="0" dirty="0">
              <a:latin typeface="Times New Roman" pitchFamily="18" charset="0"/>
              <a:cs typeface="Times New Roman" pitchFamily="18" charset="0"/>
            </a:rPr>
            <a:t>— процес збільшення ступеня участі всіх громадян в соціумі, і насамперед тих, що мають труднощі у фізичному чи розумовому розвитку. </a:t>
          </a:r>
          <a:endParaRPr lang="uk-UA" noProof="0" dirty="0"/>
        </a:p>
      </dgm:t>
    </dgm:pt>
    <dgm:pt modelId="{2399A913-CE4E-4D8C-808D-7469CC4F5F8C}" type="parTrans" cxnId="{E8A75942-3F47-40A7-AF9C-52FF23246D36}">
      <dgm:prSet/>
      <dgm:spPr/>
      <dgm:t>
        <a:bodyPr/>
        <a:lstStyle/>
        <a:p>
          <a:endParaRPr lang="ru-RU"/>
        </a:p>
      </dgm:t>
    </dgm:pt>
    <dgm:pt modelId="{BAC142F7-B98C-42F2-A7B7-25B8BAEAF0FF}" type="sibTrans" cxnId="{E8A75942-3F47-40A7-AF9C-52FF23246D36}">
      <dgm:prSet/>
      <dgm:spPr/>
      <dgm:t>
        <a:bodyPr/>
        <a:lstStyle/>
        <a:p>
          <a:endParaRPr lang="ru-RU"/>
        </a:p>
      </dgm:t>
    </dgm:pt>
    <dgm:pt modelId="{40E10F93-CD2E-426B-8658-768028910E82}">
      <dgm:prSet phldrT="[Текст]"/>
      <dgm:spPr/>
      <dgm:t>
        <a:bodyPr/>
        <a:lstStyle/>
        <a:p>
          <a:r>
            <a:rPr lang="uk-UA" b="1" i="1" noProof="0" dirty="0">
              <a:latin typeface="Times New Roman" pitchFamily="18" charset="0"/>
              <a:cs typeface="Times New Roman" pitchFamily="18" charset="0"/>
            </a:rPr>
            <a:t>Інклюзія</a:t>
          </a:r>
          <a:r>
            <a:rPr lang="uk-UA" i="1" noProof="0" dirty="0">
              <a:latin typeface="Times New Roman" pitchFamily="18" charset="0"/>
              <a:cs typeface="Times New Roman" pitchFamily="18" charset="0"/>
            </a:rPr>
            <a:t> — це процес реального включення дітей з особливими потребами, з інвалідністю в активне суспільне життя і однаковою мірою необхідна для всіх членів суспільства.</a:t>
          </a:r>
          <a:endParaRPr lang="uk-UA" noProof="0" dirty="0"/>
        </a:p>
      </dgm:t>
    </dgm:pt>
    <dgm:pt modelId="{2D92AE3D-D6DF-42CA-AB49-0DE0EBCE7BCA}" type="parTrans" cxnId="{33842E7E-3CA0-4096-82F4-3F015F74CAC6}">
      <dgm:prSet/>
      <dgm:spPr/>
      <dgm:t>
        <a:bodyPr/>
        <a:lstStyle/>
        <a:p>
          <a:endParaRPr lang="ru-RU"/>
        </a:p>
      </dgm:t>
    </dgm:pt>
    <dgm:pt modelId="{901537D5-4F8D-4B74-BAE1-42F4BE71D734}" type="sibTrans" cxnId="{33842E7E-3CA0-4096-82F4-3F015F74CAC6}">
      <dgm:prSet/>
      <dgm:spPr/>
      <dgm:t>
        <a:bodyPr/>
        <a:lstStyle/>
        <a:p>
          <a:endParaRPr lang="ru-RU"/>
        </a:p>
      </dgm:t>
    </dgm:pt>
    <dgm:pt modelId="{384A0EB6-ABFB-43F3-B547-3BA9B4486F8C}" type="pres">
      <dgm:prSet presAssocID="{CE2999F8-C6C0-4DCD-8048-EA0960260584}" presName="Name0" presStyleCnt="0">
        <dgm:presLayoutVars>
          <dgm:dir/>
          <dgm:animLvl val="lvl"/>
          <dgm:resizeHandles/>
        </dgm:presLayoutVars>
      </dgm:prSet>
      <dgm:spPr/>
    </dgm:pt>
    <dgm:pt modelId="{D6E24EC6-6B5A-456D-B0D0-54282AD64614}" type="pres">
      <dgm:prSet presAssocID="{83564D92-9EBC-4A5F-B0F7-0069B156CA5B}" presName="linNode" presStyleCnt="0"/>
      <dgm:spPr/>
    </dgm:pt>
    <dgm:pt modelId="{2DCF1AE9-701A-4299-AB6B-02FBF17AD66E}" type="pres">
      <dgm:prSet presAssocID="{83564D92-9EBC-4A5F-B0F7-0069B156CA5B}" presName="parentShp" presStyleLbl="node1" presStyleIdx="0" presStyleCnt="1" custLinFactNeighborX="-10869" custLinFactNeighborY="-37576">
        <dgm:presLayoutVars>
          <dgm:bulletEnabled val="1"/>
        </dgm:presLayoutVars>
      </dgm:prSet>
      <dgm:spPr/>
    </dgm:pt>
    <dgm:pt modelId="{D8E0C65C-3455-463A-8E19-F34990011D9D}" type="pres">
      <dgm:prSet presAssocID="{83564D92-9EBC-4A5F-B0F7-0069B156CA5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4C9AA26-94EF-459B-A43F-7F6A1AEBB2BA}" srcId="{CE2999F8-C6C0-4DCD-8048-EA0960260584}" destId="{83564D92-9EBC-4A5F-B0F7-0069B156CA5B}" srcOrd="0" destOrd="0" parTransId="{9C2FD591-1467-4BFC-9FA0-23A5D3CE82E6}" sibTransId="{E73F1A11-8521-494E-A0DC-E6F39C3DDB11}"/>
    <dgm:cxn modelId="{B33CDF41-7132-46EE-B19F-BB4E1AFBF169}" type="presOf" srcId="{83564D92-9EBC-4A5F-B0F7-0069B156CA5B}" destId="{2DCF1AE9-701A-4299-AB6B-02FBF17AD66E}" srcOrd="0" destOrd="0" presId="urn:microsoft.com/office/officeart/2005/8/layout/vList6"/>
    <dgm:cxn modelId="{E8A75942-3F47-40A7-AF9C-52FF23246D36}" srcId="{83564D92-9EBC-4A5F-B0F7-0069B156CA5B}" destId="{8F1E7438-77A1-4E02-AEA4-5963ED50EB0F}" srcOrd="0" destOrd="0" parTransId="{2399A913-CE4E-4D8C-808D-7469CC4F5F8C}" sibTransId="{BAC142F7-B98C-42F2-A7B7-25B8BAEAF0FF}"/>
    <dgm:cxn modelId="{5CF4A142-604B-4BBD-A713-3EAF3E46203F}" type="presOf" srcId="{CE2999F8-C6C0-4DCD-8048-EA0960260584}" destId="{384A0EB6-ABFB-43F3-B547-3BA9B4486F8C}" srcOrd="0" destOrd="0" presId="urn:microsoft.com/office/officeart/2005/8/layout/vList6"/>
    <dgm:cxn modelId="{33842E7E-3CA0-4096-82F4-3F015F74CAC6}" srcId="{83564D92-9EBC-4A5F-B0F7-0069B156CA5B}" destId="{40E10F93-CD2E-426B-8658-768028910E82}" srcOrd="1" destOrd="0" parTransId="{2D92AE3D-D6DF-42CA-AB49-0DE0EBCE7BCA}" sibTransId="{901537D5-4F8D-4B74-BAE1-42F4BE71D734}"/>
    <dgm:cxn modelId="{14639BC0-F238-402E-840D-96E1D8E52B3F}" type="presOf" srcId="{40E10F93-CD2E-426B-8658-768028910E82}" destId="{D8E0C65C-3455-463A-8E19-F34990011D9D}" srcOrd="0" destOrd="1" presId="urn:microsoft.com/office/officeart/2005/8/layout/vList6"/>
    <dgm:cxn modelId="{992F8CFE-660E-42F9-9E3A-9DA6DB8F44F6}" type="presOf" srcId="{8F1E7438-77A1-4E02-AEA4-5963ED50EB0F}" destId="{D8E0C65C-3455-463A-8E19-F34990011D9D}" srcOrd="0" destOrd="0" presId="urn:microsoft.com/office/officeart/2005/8/layout/vList6"/>
    <dgm:cxn modelId="{9CEEBB2B-79FB-493E-8041-69375F712981}" type="presParOf" srcId="{384A0EB6-ABFB-43F3-B547-3BA9B4486F8C}" destId="{D6E24EC6-6B5A-456D-B0D0-54282AD64614}" srcOrd="0" destOrd="0" presId="urn:microsoft.com/office/officeart/2005/8/layout/vList6"/>
    <dgm:cxn modelId="{9C37858A-4BDC-456F-BF58-57ACCB4364B6}" type="presParOf" srcId="{D6E24EC6-6B5A-456D-B0D0-54282AD64614}" destId="{2DCF1AE9-701A-4299-AB6B-02FBF17AD66E}" srcOrd="0" destOrd="0" presId="urn:microsoft.com/office/officeart/2005/8/layout/vList6"/>
    <dgm:cxn modelId="{E2BCD9FB-2E67-4F26-9386-15DD11C5AA32}" type="presParOf" srcId="{D6E24EC6-6B5A-456D-B0D0-54282AD64614}" destId="{D8E0C65C-3455-463A-8E19-F34990011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999F8-C6C0-4DCD-8048-EA096026058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564D92-9EBC-4A5F-B0F7-0069B156CA5B}">
      <dgm:prSet phldrT="[Текст]"/>
      <dgm:spPr>
        <a:xfrm>
          <a:off x="0" y="0"/>
          <a:ext cx="2649982" cy="2682875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ru-RU" b="1" i="1">
              <a:solidFill>
                <a:sysClr val="window" lastClr="FFFFFF"/>
              </a:solidFill>
              <a:latin typeface="Monotype Corsiva" pitchFamily="66" charset="0"/>
              <a:ea typeface="+mn-ea"/>
              <a:cs typeface="Times New Roman" pitchFamily="18" charset="0"/>
            </a:rPr>
            <a:t>Що таке </a:t>
          </a:r>
        </a:p>
        <a:p>
          <a:pPr>
            <a:buNone/>
          </a:pPr>
          <a:r>
            <a:rPr lang="ru-RU" b="1" i="1">
              <a:solidFill>
                <a:sysClr val="window" lastClr="FFFFFF"/>
              </a:solidFill>
              <a:latin typeface="Monotype Corsiva" pitchFamily="66" charset="0"/>
              <a:ea typeface="+mn-ea"/>
              <a:cs typeface="Times New Roman" pitchFamily="18" charset="0"/>
            </a:rPr>
            <a:t>"інклюзивне навчання"</a:t>
          </a:r>
          <a:r>
            <a:rPr lang="ru-RU" b="1">
              <a:solidFill>
                <a:sysClr val="window" lastClr="FFFFFF"/>
              </a:solidFill>
              <a:latin typeface="Monotype Corsiva" pitchFamily="66" charset="0"/>
              <a:ea typeface="+mn-ea"/>
              <a:cs typeface="Times New Roman" pitchFamily="18" charset="0"/>
            </a:rPr>
            <a:t>?</a:t>
          </a:r>
          <a:endParaRPr lang="ru-RU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9C2FD591-1467-4BFC-9FA0-23A5D3CE82E6}" type="parTrans" cxnId="{A4C9AA26-94EF-459B-A43F-7F6A1AEBB2BA}">
      <dgm:prSet/>
      <dgm:spPr/>
      <dgm:t>
        <a:bodyPr/>
        <a:lstStyle/>
        <a:p>
          <a:endParaRPr lang="ru-RU"/>
        </a:p>
      </dgm:t>
    </dgm:pt>
    <dgm:pt modelId="{E73F1A11-8521-494E-A0DC-E6F39C3DDB11}" type="sibTrans" cxnId="{A4C9AA26-94EF-459B-A43F-7F6A1AEBB2BA}">
      <dgm:prSet/>
      <dgm:spPr/>
      <dgm:t>
        <a:bodyPr/>
        <a:lstStyle/>
        <a:p>
          <a:endParaRPr lang="ru-RU"/>
        </a:p>
      </dgm:t>
    </dgm:pt>
    <dgm:pt modelId="{8F1E7438-77A1-4E02-AEA4-5963ED50EB0F}">
      <dgm:prSet phldrT="[Текст]"/>
      <dgm:spPr>
        <a:xfrm>
          <a:off x="2649981" y="0"/>
          <a:ext cx="3974973" cy="2682875"/>
        </a:xfrm>
        <a:prstGeom prst="rightArrow">
          <a:avLst>
            <a:gd name="adj1" fmla="val 75000"/>
            <a:gd name="adj2" fmla="val 50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ru-RU" b="1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Інклюзивне</a:t>
          </a:r>
          <a:r>
            <a:rPr lang="ru-RU" b="1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b="1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навчання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—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це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система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освітніх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послуг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що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базується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на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принципі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забезпечення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основного права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дітей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на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освіту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та права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навчатися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за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місцем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проживання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яка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передбачає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навчання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в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умовах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дошкільного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навчального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закладу.</a:t>
          </a:r>
          <a:endParaRPr lang="ru-RU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399A913-CE4E-4D8C-808D-7469CC4F5F8C}" type="parTrans" cxnId="{E8A75942-3F47-40A7-AF9C-52FF23246D36}">
      <dgm:prSet/>
      <dgm:spPr/>
      <dgm:t>
        <a:bodyPr/>
        <a:lstStyle/>
        <a:p>
          <a:endParaRPr lang="ru-RU"/>
        </a:p>
      </dgm:t>
    </dgm:pt>
    <dgm:pt modelId="{BAC142F7-B98C-42F2-A7B7-25B8BAEAF0FF}" type="sibTrans" cxnId="{E8A75942-3F47-40A7-AF9C-52FF23246D36}">
      <dgm:prSet/>
      <dgm:spPr/>
      <dgm:t>
        <a:bodyPr/>
        <a:lstStyle/>
        <a:p>
          <a:endParaRPr lang="ru-RU"/>
        </a:p>
      </dgm:t>
    </dgm:pt>
    <dgm:pt modelId="{578E1763-B14E-45B9-878D-9BA4D5A78906}">
      <dgm:prSet/>
      <dgm:spPr>
        <a:xfrm>
          <a:off x="2649981" y="0"/>
          <a:ext cx="3974973" cy="2682875"/>
        </a:xfrm>
        <a:prstGeom prst="rightArrow">
          <a:avLst>
            <a:gd name="adj1" fmla="val 75000"/>
            <a:gd name="adj2" fmla="val 50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 метою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забезпечення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рівного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доступу до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якісної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освіти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інклюзивні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освітні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дошкільні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заклади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повинні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адаптувати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навчальні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програми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та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плани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та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форми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навчання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використання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існуючих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ресурсів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партнерство з громадою до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індивідуальних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потреб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дітей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з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особливими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i="1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освітніми</a:t>
          </a:r>
          <a:r>
            <a:rPr lang="ru-RU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потребами.</a:t>
          </a:r>
        </a:p>
      </dgm:t>
    </dgm:pt>
    <dgm:pt modelId="{A14A5DC5-E702-4842-A624-1F320BF08A94}" type="parTrans" cxnId="{C2269758-2D7C-40D1-BEE5-EA4393600409}">
      <dgm:prSet/>
      <dgm:spPr/>
      <dgm:t>
        <a:bodyPr/>
        <a:lstStyle/>
        <a:p>
          <a:endParaRPr lang="ru-RU"/>
        </a:p>
      </dgm:t>
    </dgm:pt>
    <dgm:pt modelId="{82D5E100-9B05-4464-9AB2-1357D6B2DF9E}" type="sibTrans" cxnId="{C2269758-2D7C-40D1-BEE5-EA4393600409}">
      <dgm:prSet/>
      <dgm:spPr/>
      <dgm:t>
        <a:bodyPr/>
        <a:lstStyle/>
        <a:p>
          <a:endParaRPr lang="ru-RU"/>
        </a:p>
      </dgm:t>
    </dgm:pt>
    <dgm:pt modelId="{384A0EB6-ABFB-43F3-B547-3BA9B4486F8C}" type="pres">
      <dgm:prSet presAssocID="{CE2999F8-C6C0-4DCD-8048-EA0960260584}" presName="Name0" presStyleCnt="0">
        <dgm:presLayoutVars>
          <dgm:dir/>
          <dgm:animLvl val="lvl"/>
          <dgm:resizeHandles/>
        </dgm:presLayoutVars>
      </dgm:prSet>
      <dgm:spPr/>
    </dgm:pt>
    <dgm:pt modelId="{D6E24EC6-6B5A-456D-B0D0-54282AD64614}" type="pres">
      <dgm:prSet presAssocID="{83564D92-9EBC-4A5F-B0F7-0069B156CA5B}" presName="linNode" presStyleCnt="0"/>
      <dgm:spPr/>
    </dgm:pt>
    <dgm:pt modelId="{2DCF1AE9-701A-4299-AB6B-02FBF17AD66E}" type="pres">
      <dgm:prSet presAssocID="{83564D92-9EBC-4A5F-B0F7-0069B156CA5B}" presName="parentShp" presStyleLbl="node1" presStyleIdx="0" presStyleCnt="1">
        <dgm:presLayoutVars>
          <dgm:bulletEnabled val="1"/>
        </dgm:presLayoutVars>
      </dgm:prSet>
      <dgm:spPr/>
    </dgm:pt>
    <dgm:pt modelId="{D8E0C65C-3455-463A-8E19-F34990011D9D}" type="pres">
      <dgm:prSet presAssocID="{83564D92-9EBC-4A5F-B0F7-0069B156CA5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802FB319-B56B-4CA6-833D-C2ADBA2125CA}" type="presOf" srcId="{83564D92-9EBC-4A5F-B0F7-0069B156CA5B}" destId="{2DCF1AE9-701A-4299-AB6B-02FBF17AD66E}" srcOrd="0" destOrd="0" presId="urn:microsoft.com/office/officeart/2005/8/layout/vList6"/>
    <dgm:cxn modelId="{A4C9AA26-94EF-459B-A43F-7F6A1AEBB2BA}" srcId="{CE2999F8-C6C0-4DCD-8048-EA0960260584}" destId="{83564D92-9EBC-4A5F-B0F7-0069B156CA5B}" srcOrd="0" destOrd="0" parTransId="{9C2FD591-1467-4BFC-9FA0-23A5D3CE82E6}" sibTransId="{E73F1A11-8521-494E-A0DC-E6F39C3DDB11}"/>
    <dgm:cxn modelId="{BE5F9928-D626-4BDF-B123-13A8EFCCFDCA}" type="presOf" srcId="{CE2999F8-C6C0-4DCD-8048-EA0960260584}" destId="{384A0EB6-ABFB-43F3-B547-3BA9B4486F8C}" srcOrd="0" destOrd="0" presId="urn:microsoft.com/office/officeart/2005/8/layout/vList6"/>
    <dgm:cxn modelId="{E8A75942-3F47-40A7-AF9C-52FF23246D36}" srcId="{83564D92-9EBC-4A5F-B0F7-0069B156CA5B}" destId="{8F1E7438-77A1-4E02-AEA4-5963ED50EB0F}" srcOrd="0" destOrd="0" parTransId="{2399A913-CE4E-4D8C-808D-7469CC4F5F8C}" sibTransId="{BAC142F7-B98C-42F2-A7B7-25B8BAEAF0FF}"/>
    <dgm:cxn modelId="{BDA7FF47-06E9-4D4C-AF06-E23EFC45C5AC}" type="presOf" srcId="{578E1763-B14E-45B9-878D-9BA4D5A78906}" destId="{D8E0C65C-3455-463A-8E19-F34990011D9D}" srcOrd="0" destOrd="1" presId="urn:microsoft.com/office/officeart/2005/8/layout/vList6"/>
    <dgm:cxn modelId="{C2269758-2D7C-40D1-BEE5-EA4393600409}" srcId="{83564D92-9EBC-4A5F-B0F7-0069B156CA5B}" destId="{578E1763-B14E-45B9-878D-9BA4D5A78906}" srcOrd="1" destOrd="0" parTransId="{A14A5DC5-E702-4842-A624-1F320BF08A94}" sibTransId="{82D5E100-9B05-4464-9AB2-1357D6B2DF9E}"/>
    <dgm:cxn modelId="{D0E87195-9171-4AD2-9362-61AFD51558EC}" type="presOf" srcId="{8F1E7438-77A1-4E02-AEA4-5963ED50EB0F}" destId="{D8E0C65C-3455-463A-8E19-F34990011D9D}" srcOrd="0" destOrd="0" presId="urn:microsoft.com/office/officeart/2005/8/layout/vList6"/>
    <dgm:cxn modelId="{9C7A6653-1D98-4E88-B418-27235E8438D8}" type="presParOf" srcId="{384A0EB6-ABFB-43F3-B547-3BA9B4486F8C}" destId="{D6E24EC6-6B5A-456D-B0D0-54282AD64614}" srcOrd="0" destOrd="0" presId="urn:microsoft.com/office/officeart/2005/8/layout/vList6"/>
    <dgm:cxn modelId="{9D22A574-D376-48BE-B73B-F46B904C6366}" type="presParOf" srcId="{D6E24EC6-6B5A-456D-B0D0-54282AD64614}" destId="{2DCF1AE9-701A-4299-AB6B-02FBF17AD66E}" srcOrd="0" destOrd="0" presId="urn:microsoft.com/office/officeart/2005/8/layout/vList6"/>
    <dgm:cxn modelId="{F67319CA-081B-42BF-86F3-924E83C9B3A5}" type="presParOf" srcId="{D6E24EC6-6B5A-456D-B0D0-54282AD64614}" destId="{D8E0C65C-3455-463A-8E19-F34990011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2999F8-C6C0-4DCD-8048-EA0960260584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3564D92-9EBC-4A5F-B0F7-0069B156CA5B}">
      <dgm:prSet phldrT="[Текст]"/>
      <dgm:spPr/>
      <dgm:t>
        <a:bodyPr/>
        <a:lstStyle/>
        <a:p>
          <a:r>
            <a:rPr lang="ru-RU" b="1" i="1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Діти</a:t>
          </a:r>
        </a:p>
        <a:p>
          <a:r>
            <a:rPr lang="ru-RU" b="1" i="1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з особливими </a:t>
          </a:r>
        </a:p>
        <a:p>
          <a:r>
            <a:rPr lang="ru-RU" b="1" i="1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освітніми потребами</a:t>
          </a:r>
          <a:endParaRPr lang="ru-RU">
            <a:solidFill>
              <a:schemeClr val="bg1"/>
            </a:solidFill>
            <a:latin typeface="Adventure" pitchFamily="2" charset="0"/>
          </a:endParaRPr>
        </a:p>
      </dgm:t>
    </dgm:pt>
    <dgm:pt modelId="{9C2FD591-1467-4BFC-9FA0-23A5D3CE82E6}" type="parTrans" cxnId="{A4C9AA26-94EF-459B-A43F-7F6A1AEBB2BA}">
      <dgm:prSet/>
      <dgm:spPr/>
      <dgm:t>
        <a:bodyPr/>
        <a:lstStyle/>
        <a:p>
          <a:endParaRPr lang="ru-RU"/>
        </a:p>
      </dgm:t>
    </dgm:pt>
    <dgm:pt modelId="{E73F1A11-8521-494E-A0DC-E6F39C3DDB11}" type="sibTrans" cxnId="{A4C9AA26-94EF-459B-A43F-7F6A1AEBB2BA}">
      <dgm:prSet/>
      <dgm:spPr/>
      <dgm:t>
        <a:bodyPr/>
        <a:lstStyle/>
        <a:p>
          <a:endParaRPr lang="ru-RU"/>
        </a:p>
      </dgm:t>
    </dgm:pt>
    <dgm:pt modelId="{8F1E7438-77A1-4E02-AEA4-5963ED50EB0F}">
      <dgm:prSet phldrT="[Текст]"/>
      <dgm:spPr/>
      <dgm:t>
        <a:bodyPr/>
        <a:lstStyle/>
        <a:p>
          <a:r>
            <a:rPr lang="ru-RU" b="1" i="1">
              <a:latin typeface="Times New Roman" pitchFamily="18" charset="0"/>
              <a:cs typeface="Times New Roman" pitchFamily="18" charset="0"/>
            </a:rPr>
            <a:t>Діти з особливими освітніми потребами</a:t>
          </a:r>
          <a:r>
            <a:rPr lang="ru-RU" i="1">
              <a:latin typeface="Times New Roman" pitchFamily="18" charset="0"/>
              <a:cs typeface="Times New Roman" pitchFamily="18" charset="0"/>
            </a:rPr>
            <a:t> - діти сліпі та із зниженим зором, глухі та із зниженим слухом, з тяжкими порушеннями мовлення, із затримкою психічного розвитку, з порушеннями опорно-рухового апарату, розумовою відсталістю, діти із складними вадами розвитку (у тому числі діти з розладами аутичного спектру).</a:t>
          </a:r>
          <a:endParaRPr lang="ru-RU"/>
        </a:p>
      </dgm:t>
    </dgm:pt>
    <dgm:pt modelId="{2399A913-CE4E-4D8C-808D-7469CC4F5F8C}" type="parTrans" cxnId="{E8A75942-3F47-40A7-AF9C-52FF23246D36}">
      <dgm:prSet/>
      <dgm:spPr/>
      <dgm:t>
        <a:bodyPr/>
        <a:lstStyle/>
        <a:p>
          <a:endParaRPr lang="ru-RU"/>
        </a:p>
      </dgm:t>
    </dgm:pt>
    <dgm:pt modelId="{BAC142F7-B98C-42F2-A7B7-25B8BAEAF0FF}" type="sibTrans" cxnId="{E8A75942-3F47-40A7-AF9C-52FF23246D36}">
      <dgm:prSet/>
      <dgm:spPr/>
      <dgm:t>
        <a:bodyPr/>
        <a:lstStyle/>
        <a:p>
          <a:endParaRPr lang="ru-RU"/>
        </a:p>
      </dgm:t>
    </dgm:pt>
    <dgm:pt modelId="{384A0EB6-ABFB-43F3-B547-3BA9B4486F8C}" type="pres">
      <dgm:prSet presAssocID="{CE2999F8-C6C0-4DCD-8048-EA0960260584}" presName="Name0" presStyleCnt="0">
        <dgm:presLayoutVars>
          <dgm:dir/>
          <dgm:animLvl val="lvl"/>
          <dgm:resizeHandles/>
        </dgm:presLayoutVars>
      </dgm:prSet>
      <dgm:spPr/>
    </dgm:pt>
    <dgm:pt modelId="{D6E24EC6-6B5A-456D-B0D0-54282AD64614}" type="pres">
      <dgm:prSet presAssocID="{83564D92-9EBC-4A5F-B0F7-0069B156CA5B}" presName="linNode" presStyleCnt="0"/>
      <dgm:spPr/>
    </dgm:pt>
    <dgm:pt modelId="{2DCF1AE9-701A-4299-AB6B-02FBF17AD66E}" type="pres">
      <dgm:prSet presAssocID="{83564D92-9EBC-4A5F-B0F7-0069B156CA5B}" presName="parentShp" presStyleLbl="node1" presStyleIdx="0" presStyleCnt="1">
        <dgm:presLayoutVars>
          <dgm:bulletEnabled val="1"/>
        </dgm:presLayoutVars>
      </dgm:prSet>
      <dgm:spPr/>
    </dgm:pt>
    <dgm:pt modelId="{D8E0C65C-3455-463A-8E19-F34990011D9D}" type="pres">
      <dgm:prSet presAssocID="{83564D92-9EBC-4A5F-B0F7-0069B156CA5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4C9AA26-94EF-459B-A43F-7F6A1AEBB2BA}" srcId="{CE2999F8-C6C0-4DCD-8048-EA0960260584}" destId="{83564D92-9EBC-4A5F-B0F7-0069B156CA5B}" srcOrd="0" destOrd="0" parTransId="{9C2FD591-1467-4BFC-9FA0-23A5D3CE82E6}" sibTransId="{E73F1A11-8521-494E-A0DC-E6F39C3DDB11}"/>
    <dgm:cxn modelId="{2CA2073B-13E6-46B7-9475-C5E924429140}" type="presOf" srcId="{83564D92-9EBC-4A5F-B0F7-0069B156CA5B}" destId="{2DCF1AE9-701A-4299-AB6B-02FBF17AD66E}" srcOrd="0" destOrd="0" presId="urn:microsoft.com/office/officeart/2005/8/layout/vList6"/>
    <dgm:cxn modelId="{E8A75942-3F47-40A7-AF9C-52FF23246D36}" srcId="{83564D92-9EBC-4A5F-B0F7-0069B156CA5B}" destId="{8F1E7438-77A1-4E02-AEA4-5963ED50EB0F}" srcOrd="0" destOrd="0" parTransId="{2399A913-CE4E-4D8C-808D-7469CC4F5F8C}" sibTransId="{BAC142F7-B98C-42F2-A7B7-25B8BAEAF0FF}"/>
    <dgm:cxn modelId="{2A428884-287D-433B-AAD1-EC25B251F475}" type="presOf" srcId="{CE2999F8-C6C0-4DCD-8048-EA0960260584}" destId="{384A0EB6-ABFB-43F3-B547-3BA9B4486F8C}" srcOrd="0" destOrd="0" presId="urn:microsoft.com/office/officeart/2005/8/layout/vList6"/>
    <dgm:cxn modelId="{581105CD-69D0-4E52-A619-557EC1EAD38E}" type="presOf" srcId="{8F1E7438-77A1-4E02-AEA4-5963ED50EB0F}" destId="{D8E0C65C-3455-463A-8E19-F34990011D9D}" srcOrd="0" destOrd="0" presId="urn:microsoft.com/office/officeart/2005/8/layout/vList6"/>
    <dgm:cxn modelId="{7282693E-7823-4C7F-9BE4-FB2A9E1FC23D}" type="presParOf" srcId="{384A0EB6-ABFB-43F3-B547-3BA9B4486F8C}" destId="{D6E24EC6-6B5A-456D-B0D0-54282AD64614}" srcOrd="0" destOrd="0" presId="urn:microsoft.com/office/officeart/2005/8/layout/vList6"/>
    <dgm:cxn modelId="{1FB29EF7-F7BC-42AF-9648-A706C7947FCC}" type="presParOf" srcId="{D6E24EC6-6B5A-456D-B0D0-54282AD64614}" destId="{2DCF1AE9-701A-4299-AB6B-02FBF17AD66E}" srcOrd="0" destOrd="0" presId="urn:microsoft.com/office/officeart/2005/8/layout/vList6"/>
    <dgm:cxn modelId="{C208A69D-5533-42F6-A731-8A2C8098B8BF}" type="presParOf" srcId="{D6E24EC6-6B5A-456D-B0D0-54282AD64614}" destId="{D8E0C65C-3455-463A-8E19-F34990011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2999F8-C6C0-4DCD-8048-EA0960260584}" type="doc">
      <dgm:prSet loTypeId="urn:microsoft.com/office/officeart/2005/8/layout/vList6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83564D92-9EBC-4A5F-B0F7-0069B156CA5B}">
      <dgm:prSet phldrT="[Текст]"/>
      <dgm:spPr/>
      <dgm:t>
        <a:bodyPr/>
        <a:lstStyle/>
        <a:p>
          <a:r>
            <a:rPr lang="ru-RU" b="1">
              <a:latin typeface="Monotype Corsiva" pitchFamily="66" charset="0"/>
            </a:rPr>
            <a:t>Якими </a:t>
          </a:r>
        </a:p>
        <a:p>
          <a:r>
            <a:rPr lang="ru-RU" b="1">
              <a:latin typeface="Monotype Corsiva" pitchFamily="66" charset="0"/>
            </a:rPr>
            <a:t>нормативно-правовими </a:t>
          </a:r>
        </a:p>
        <a:p>
          <a:r>
            <a:rPr lang="ru-RU" b="1">
              <a:latin typeface="Monotype Corsiva" pitchFamily="66" charset="0"/>
            </a:rPr>
            <a:t>актами регулюється питання </a:t>
          </a:r>
        </a:p>
        <a:p>
          <a:r>
            <a:rPr lang="ru-RU" b="1">
              <a:latin typeface="Monotype Corsiva" pitchFamily="66" charset="0"/>
            </a:rPr>
            <a:t>інклюзивного навчання?</a:t>
          </a:r>
          <a:endParaRPr lang="ru-RU">
            <a:latin typeface="Adventure" pitchFamily="2" charset="0"/>
          </a:endParaRPr>
        </a:p>
      </dgm:t>
    </dgm:pt>
    <dgm:pt modelId="{9C2FD591-1467-4BFC-9FA0-23A5D3CE82E6}" type="parTrans" cxnId="{A4C9AA26-94EF-459B-A43F-7F6A1AEBB2BA}">
      <dgm:prSet/>
      <dgm:spPr/>
      <dgm:t>
        <a:bodyPr/>
        <a:lstStyle/>
        <a:p>
          <a:endParaRPr lang="ru-RU"/>
        </a:p>
      </dgm:t>
    </dgm:pt>
    <dgm:pt modelId="{E73F1A11-8521-494E-A0DC-E6F39C3DDB11}" type="sibTrans" cxnId="{A4C9AA26-94EF-459B-A43F-7F6A1AEBB2BA}">
      <dgm:prSet/>
      <dgm:spPr/>
      <dgm:t>
        <a:bodyPr/>
        <a:lstStyle/>
        <a:p>
          <a:endParaRPr lang="ru-RU"/>
        </a:p>
      </dgm:t>
    </dgm:pt>
    <dgm:pt modelId="{8F1E7438-77A1-4E02-AEA4-5963ED50EB0F}">
      <dgm:prSet phldrT="[Текст]" custT="1"/>
      <dgm:spPr/>
      <dgm:t>
        <a:bodyPr/>
        <a:lstStyle/>
        <a:p>
          <a:r>
            <a:rPr lang="ru-RU" sz="900" i="1" dirty="0">
              <a:latin typeface="Times New Roman" pitchFamily="18" charset="0"/>
              <a:cs typeface="Times New Roman" pitchFamily="18" charset="0"/>
            </a:rPr>
            <a:t>Закон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«Про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», «Про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дошкільну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», «Про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загальну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середню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»), «Про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професійно-технічну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», «Про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вищу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» </a:t>
          </a:r>
          <a:endParaRPr lang="ru-RU" sz="900" dirty="0"/>
        </a:p>
      </dgm:t>
    </dgm:pt>
    <dgm:pt modelId="{2399A913-CE4E-4D8C-808D-7469CC4F5F8C}" type="parTrans" cxnId="{E8A75942-3F47-40A7-AF9C-52FF23246D36}">
      <dgm:prSet/>
      <dgm:spPr/>
      <dgm:t>
        <a:bodyPr/>
        <a:lstStyle/>
        <a:p>
          <a:endParaRPr lang="ru-RU"/>
        </a:p>
      </dgm:t>
    </dgm:pt>
    <dgm:pt modelId="{BAC142F7-B98C-42F2-A7B7-25B8BAEAF0FF}" type="sibTrans" cxnId="{E8A75942-3F47-40A7-AF9C-52FF23246D36}">
      <dgm:prSet/>
      <dgm:spPr/>
      <dgm:t>
        <a:bodyPr/>
        <a:lstStyle/>
        <a:p>
          <a:endParaRPr lang="ru-RU"/>
        </a:p>
      </dgm:t>
    </dgm:pt>
    <dgm:pt modelId="{351D0790-626D-43B1-AC88-573258C76206}">
      <dgm:prSet custT="1"/>
      <dgm:spPr/>
      <dgm:t>
        <a:bodyPr/>
        <a:lstStyle/>
        <a:p>
          <a:r>
            <a:rPr lang="ru-RU" sz="900" b="0" i="1" u="none" dirty="0"/>
            <a:t>Закон «Про </a:t>
          </a:r>
          <a:r>
            <a:rPr lang="ru-RU" sz="900" b="0" i="1" u="none" dirty="0" err="1"/>
            <a:t>дошкільну</a:t>
          </a:r>
          <a:r>
            <a:rPr lang="ru-RU" sz="900" b="0" i="1" u="none" dirty="0"/>
            <a:t> </a:t>
          </a:r>
          <a:r>
            <a:rPr lang="ru-RU" sz="900" b="0" i="1" u="none" dirty="0" err="1"/>
            <a:t>освіту</a:t>
          </a:r>
          <a:r>
            <a:rPr lang="ru-RU" sz="900" b="0" i="1" u="none" dirty="0"/>
            <a:t>» (</a:t>
          </a:r>
          <a:r>
            <a:rPr lang="ru-RU" sz="900" b="0" i="1" u="none" dirty="0" err="1"/>
            <a:t>Відомості</a:t>
          </a:r>
          <a:r>
            <a:rPr lang="ru-RU" sz="900" b="0" i="1" u="none" dirty="0"/>
            <a:t> </a:t>
          </a:r>
          <a:r>
            <a:rPr lang="ru-RU" sz="900" b="0" i="1" u="none" dirty="0" err="1"/>
            <a:t>Верховної</a:t>
          </a:r>
          <a:r>
            <a:rPr lang="ru-RU" sz="900" b="0" i="1" u="none" dirty="0"/>
            <a:t> Ради </a:t>
          </a:r>
          <a:r>
            <a:rPr lang="ru-RU" sz="900" b="0" i="1" u="none" dirty="0" err="1"/>
            <a:t>України</a:t>
          </a:r>
          <a:r>
            <a:rPr lang="ru-RU" sz="900" b="0" i="1" u="none" dirty="0"/>
            <a:t> (ВВР), 2001, № 49, ст.259)</a:t>
          </a:r>
          <a:endParaRPr lang="ru-RU" sz="900" b="0" i="1" dirty="0">
            <a:latin typeface="Times New Roman" pitchFamily="18" charset="0"/>
            <a:cs typeface="Times New Roman" pitchFamily="18" charset="0"/>
          </a:endParaRPr>
        </a:p>
      </dgm:t>
    </dgm:pt>
    <dgm:pt modelId="{DEF2D8D7-2F22-4632-A2D8-B84B2EA82EB4}" type="parTrans" cxnId="{F15A41D0-974C-40DA-ADCD-DC82036B52D2}">
      <dgm:prSet/>
      <dgm:spPr/>
      <dgm:t>
        <a:bodyPr/>
        <a:lstStyle/>
        <a:p>
          <a:endParaRPr lang="ru-RU"/>
        </a:p>
      </dgm:t>
    </dgm:pt>
    <dgm:pt modelId="{7EBB9340-DA42-48C6-BC19-6756AB70CF92}" type="sibTrans" cxnId="{F15A41D0-974C-40DA-ADCD-DC82036B52D2}">
      <dgm:prSet/>
      <dgm:spPr/>
      <dgm:t>
        <a:bodyPr/>
        <a:lstStyle/>
        <a:p>
          <a:endParaRPr lang="ru-RU"/>
        </a:p>
      </dgm:t>
    </dgm:pt>
    <dgm:pt modelId="{C0D39583-067E-4CC4-9BA0-0EA7D06400DB}">
      <dgm:prSet custT="1"/>
      <dgm:spPr/>
      <dgm:t>
        <a:bodyPr/>
        <a:lstStyle/>
        <a:p>
          <a:r>
            <a:rPr lang="ru-RU" sz="900" b="0" i="1" u="none" dirty="0"/>
            <a:t>ПОСТАНОВА </a:t>
          </a:r>
          <a:r>
            <a:rPr lang="ru-RU" sz="900" b="0" i="1" u="none" dirty="0" err="1"/>
            <a:t>від</a:t>
          </a:r>
          <a:r>
            <a:rPr lang="ru-RU" sz="900" b="0" i="1" u="none" dirty="0"/>
            <a:t> 12 </a:t>
          </a:r>
          <a:r>
            <a:rPr lang="ru-RU" sz="900" b="0" i="1" u="none" dirty="0" err="1"/>
            <a:t>березня</a:t>
          </a:r>
          <a:r>
            <a:rPr lang="ru-RU" sz="900" b="0" i="1" u="none" dirty="0"/>
            <a:t> 2003 р. № 305 </a:t>
          </a:r>
          <a:r>
            <a:rPr lang="ru-RU" sz="900" b="0" i="1" u="none" dirty="0" err="1"/>
            <a:t>Київ</a:t>
          </a:r>
          <a:r>
            <a:rPr lang="ru-RU" sz="900" b="0" i="1" u="none" dirty="0"/>
            <a:t> Про </a:t>
          </a:r>
          <a:r>
            <a:rPr lang="ru-RU" sz="900" b="0" i="1" u="none" dirty="0" err="1"/>
            <a:t>затвердження</a:t>
          </a:r>
          <a:r>
            <a:rPr lang="ru-RU" sz="900" b="0" i="1" u="none" dirty="0"/>
            <a:t> </a:t>
          </a:r>
          <a:r>
            <a:rPr lang="ru-RU" sz="900" b="0" i="1" u="none" dirty="0" err="1"/>
            <a:t>Положення</a:t>
          </a:r>
          <a:r>
            <a:rPr lang="ru-RU" sz="900" b="0" i="1" u="none" dirty="0"/>
            <a:t> про заклад </a:t>
          </a:r>
          <a:r>
            <a:rPr lang="ru-RU" sz="900" b="0" i="1" u="none" dirty="0" err="1"/>
            <a:t>дошкільної</a:t>
          </a:r>
          <a:r>
            <a:rPr lang="ru-RU" sz="900" b="0" i="1" u="none" dirty="0"/>
            <a:t> </a:t>
          </a:r>
          <a:r>
            <a:rPr lang="ru-RU" sz="900" b="0" i="1" u="none" dirty="0" err="1"/>
            <a:t>освіти</a:t>
          </a:r>
          <a:r>
            <a:rPr lang="ru-RU" sz="900" b="0" i="1" u="none" dirty="0"/>
            <a:t> {</a:t>
          </a:r>
          <a:r>
            <a:rPr lang="ru-RU" sz="900" b="0" i="1" u="none" dirty="0" err="1"/>
            <a:t>Назва</a:t>
          </a:r>
          <a:r>
            <a:rPr lang="ru-RU" sz="900" b="0" i="1" u="none" dirty="0"/>
            <a:t> ПОСТАНОВА </a:t>
          </a:r>
          <a:r>
            <a:rPr lang="ru-RU" sz="900" b="0" i="1" u="none" dirty="0" err="1"/>
            <a:t>від</a:t>
          </a:r>
          <a:r>
            <a:rPr lang="ru-RU" sz="900" b="0" i="1" u="none" dirty="0"/>
            <a:t> 10 </a:t>
          </a:r>
          <a:r>
            <a:rPr lang="ru-RU" sz="900" b="0" i="1" u="none" dirty="0" err="1"/>
            <a:t>квітня</a:t>
          </a:r>
          <a:r>
            <a:rPr lang="ru-RU" sz="900" b="0" i="1" u="none" dirty="0"/>
            <a:t> 2019 р. № 530 </a:t>
          </a:r>
          <a:r>
            <a:rPr lang="ru-RU" sz="900" b="0" i="1" u="none" dirty="0" err="1"/>
            <a:t>Київ</a:t>
          </a:r>
          <a:r>
            <a:rPr lang="ru-RU" sz="900" b="0" i="1" u="none" dirty="0"/>
            <a:t>)  Про </a:t>
          </a:r>
          <a:r>
            <a:rPr lang="ru-RU" sz="900" b="0" i="1" u="none" dirty="0" err="1"/>
            <a:t>затвердження</a:t>
          </a:r>
          <a:r>
            <a:rPr lang="ru-RU" sz="900" b="0" i="1" u="none" dirty="0"/>
            <a:t> Порядку </a:t>
          </a:r>
          <a:r>
            <a:rPr lang="ru-RU" sz="900" b="0" i="1" u="none" dirty="0" err="1"/>
            <a:t>організації</a:t>
          </a:r>
          <a:r>
            <a:rPr lang="ru-RU" sz="900" b="0" i="1" u="none" dirty="0"/>
            <a:t> </a:t>
          </a:r>
          <a:r>
            <a:rPr lang="ru-RU" sz="900" b="0" i="1" u="none" dirty="0" err="1"/>
            <a:t>інклюзивного</a:t>
          </a:r>
          <a:r>
            <a:rPr lang="ru-RU" sz="900" b="0" i="1" u="none" dirty="0"/>
            <a:t> </a:t>
          </a:r>
          <a:r>
            <a:rPr lang="ru-RU" sz="900" b="0" i="1" u="none" dirty="0" err="1"/>
            <a:t>навчання</a:t>
          </a:r>
          <a:r>
            <a:rPr lang="ru-RU" sz="900" b="0" i="1" u="none" dirty="0"/>
            <a:t> у закладах </a:t>
          </a:r>
          <a:r>
            <a:rPr lang="ru-RU" sz="900" b="0" i="1" u="none" dirty="0" err="1"/>
            <a:t>дошкільної</a:t>
          </a:r>
          <a:r>
            <a:rPr lang="ru-RU" sz="900" b="0" i="1" u="none" dirty="0"/>
            <a:t> </a:t>
          </a:r>
          <a:r>
            <a:rPr lang="ru-RU" sz="900" b="0" i="1" u="none" dirty="0" err="1"/>
            <a:t>освіти</a:t>
          </a:r>
          <a:r>
            <a:rPr lang="ru-RU" sz="900" b="0" i="1" u="none" dirty="0"/>
            <a:t> {</a:t>
          </a:r>
          <a:r>
            <a:rPr lang="ru-RU" sz="900" b="0" i="1" u="none" dirty="0" err="1"/>
            <a:t>Назва</a:t>
          </a:r>
          <a:r>
            <a:rPr lang="ru-RU" sz="900" b="0" i="1" u="none" dirty="0"/>
            <a:t> Постанови </a:t>
          </a:r>
          <a:r>
            <a:rPr lang="ru-RU" sz="900" b="0" i="1" u="none" dirty="0" err="1"/>
            <a:t>із</a:t>
          </a:r>
          <a:r>
            <a:rPr lang="ru-RU" sz="900" b="0" i="1" u="none" dirty="0"/>
            <a:t> </a:t>
          </a:r>
          <a:r>
            <a:rPr lang="ru-RU" sz="900" b="0" i="1" u="none" dirty="0" err="1"/>
            <a:t>змінами</a:t>
          </a:r>
          <a:r>
            <a:rPr lang="ru-RU" sz="900" b="0" i="1" u="none" dirty="0"/>
            <a:t>, </a:t>
          </a:r>
          <a:r>
            <a:rPr lang="ru-RU" sz="900" b="0" i="1" u="none" dirty="0" err="1"/>
            <a:t>внесеними</a:t>
          </a:r>
          <a:r>
            <a:rPr lang="ru-RU" sz="900" b="0" i="1" u="none" dirty="0"/>
            <a:t> </a:t>
          </a:r>
          <a:r>
            <a:rPr lang="ru-RU" sz="900" b="0" i="1" u="none" dirty="0" err="1"/>
            <a:t>згідно</a:t>
          </a:r>
          <a:r>
            <a:rPr lang="ru-RU" sz="900" b="0" i="1" u="none" dirty="0"/>
            <a:t> з </a:t>
          </a:r>
          <a:r>
            <a:rPr lang="ru-RU" sz="900" b="0" i="1" u="none" dirty="0" err="1"/>
            <a:t>Постановою</a:t>
          </a:r>
          <a:r>
            <a:rPr lang="ru-RU" sz="900" b="0" i="1" u="none" dirty="0"/>
            <a:t> КМ № 769 </a:t>
          </a:r>
          <a:r>
            <a:rPr lang="ru-RU" sz="900" b="0" i="1" u="none" dirty="0" err="1"/>
            <a:t>від</a:t>
          </a:r>
          <a:r>
            <a:rPr lang="ru-RU" sz="900" b="0" i="1" u="none" dirty="0"/>
            <a:t> 28.07.2021}</a:t>
          </a:r>
          <a:endParaRPr lang="ru-RU" sz="900" b="0" i="1" dirty="0">
            <a:latin typeface="Times New Roman" pitchFamily="18" charset="0"/>
            <a:cs typeface="Times New Roman" pitchFamily="18" charset="0"/>
          </a:endParaRPr>
        </a:p>
      </dgm:t>
    </dgm:pt>
    <dgm:pt modelId="{E5A67FE6-55A1-479C-8C05-01CCE5185641}" type="parTrans" cxnId="{1E96A366-FEE4-4137-A0A1-07DE249E1FCC}">
      <dgm:prSet/>
      <dgm:spPr/>
      <dgm:t>
        <a:bodyPr/>
        <a:lstStyle/>
        <a:p>
          <a:endParaRPr lang="ru-RU"/>
        </a:p>
      </dgm:t>
    </dgm:pt>
    <dgm:pt modelId="{102951A8-18EB-42B5-90F1-EAB55CC74BEF}" type="sibTrans" cxnId="{1E96A366-FEE4-4137-A0A1-07DE249E1FCC}">
      <dgm:prSet/>
      <dgm:spPr/>
      <dgm:t>
        <a:bodyPr/>
        <a:lstStyle/>
        <a:p>
          <a:endParaRPr lang="ru-RU"/>
        </a:p>
      </dgm:t>
    </dgm:pt>
    <dgm:pt modelId="{3DAF9EB8-DA3E-4D32-AEA9-A86697B8E7AF}">
      <dgm:prSet custT="1"/>
      <dgm:spPr/>
      <dgm:t>
        <a:bodyPr/>
        <a:lstStyle/>
        <a:p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Додаток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до листа МОН 27.07.2022  № 1/8504-22 МЕТОДИЧНІ РЕКОМЕНДАЦІЇ про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окремі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питання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закладів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дошкільної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у 2022/2023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навчальному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році</a:t>
          </a:r>
          <a:endParaRPr lang="ru-RU" sz="900" i="1" dirty="0">
            <a:latin typeface="Times New Roman" pitchFamily="18" charset="0"/>
            <a:cs typeface="Times New Roman" pitchFamily="18" charset="0"/>
          </a:endParaRPr>
        </a:p>
      </dgm:t>
    </dgm:pt>
    <dgm:pt modelId="{F94AE911-A371-402A-BA92-4DDA80D2B43A}" type="parTrans" cxnId="{1D990623-B25C-4D15-880E-1B63596E742E}">
      <dgm:prSet/>
      <dgm:spPr/>
      <dgm:t>
        <a:bodyPr/>
        <a:lstStyle/>
        <a:p>
          <a:endParaRPr lang="ru-RU"/>
        </a:p>
      </dgm:t>
    </dgm:pt>
    <dgm:pt modelId="{B5DB965B-3DEC-4606-B713-83115F47EB26}" type="sibTrans" cxnId="{1D990623-B25C-4D15-880E-1B63596E742E}">
      <dgm:prSet/>
      <dgm:spPr/>
      <dgm:t>
        <a:bodyPr/>
        <a:lstStyle/>
        <a:p>
          <a:endParaRPr lang="ru-RU"/>
        </a:p>
      </dgm:t>
    </dgm:pt>
    <dgm:pt modelId="{739215D2-1761-4482-9927-CBC9F0BCE418}">
      <dgm:prSet/>
      <dgm:spPr/>
      <dgm:t>
        <a:bodyPr/>
        <a:lstStyle/>
        <a:p>
          <a:endParaRPr lang="ru-RU" sz="1000" i="1" dirty="0">
            <a:latin typeface="Times New Roman" pitchFamily="18" charset="0"/>
            <a:cs typeface="Times New Roman" pitchFamily="18" charset="0"/>
          </a:endParaRPr>
        </a:p>
      </dgm:t>
    </dgm:pt>
    <dgm:pt modelId="{FF5280B6-65BF-4F76-A8DD-8AAEC50DF2FA}" type="parTrans" cxnId="{2AD04059-DC9C-4A32-9AFD-D94BCE0912F5}">
      <dgm:prSet/>
      <dgm:spPr/>
      <dgm:t>
        <a:bodyPr/>
        <a:lstStyle/>
        <a:p>
          <a:endParaRPr lang="ru-RU"/>
        </a:p>
      </dgm:t>
    </dgm:pt>
    <dgm:pt modelId="{C90E0D58-09E7-4569-8D0D-01D678265F6F}" type="sibTrans" cxnId="{2AD04059-DC9C-4A32-9AFD-D94BCE0912F5}">
      <dgm:prSet/>
      <dgm:spPr/>
      <dgm:t>
        <a:bodyPr/>
        <a:lstStyle/>
        <a:p>
          <a:endParaRPr lang="ru-RU"/>
        </a:p>
      </dgm:t>
    </dgm:pt>
    <dgm:pt modelId="{ABBE4FB6-2AE5-4EDF-818C-F6F7FCC810F6}">
      <dgm:prSet custT="1"/>
      <dgm:spPr/>
      <dgm:t>
        <a:bodyPr/>
        <a:lstStyle/>
        <a:p>
          <a:r>
            <a:rPr lang="ru-RU" sz="900" i="1" dirty="0">
              <a:latin typeface="Times New Roman" pitchFamily="18" charset="0"/>
              <a:cs typeface="Times New Roman" pitchFamily="18" charset="0"/>
            </a:rPr>
            <a:t>ЛИСТ ВІД 30 ГРУДНЯ 2021 Р. 1/23180-21 ПРО ВИЗНАЧЕННЯ РІВНЯ ПІДТРИМКИ У ДІТЕЙ З ОСОБЛИВИМИ ОСВІТНІМИ ПОТРЕБАМИ, ЯКІ ЗДОБУВАЮТЬ ДОШКІЛЬНУ ОСВІТУ В ІНКЛЮЗИВНИХ ГРУПАХ</a:t>
          </a:r>
        </a:p>
      </dgm:t>
    </dgm:pt>
    <dgm:pt modelId="{D97C5CB6-8306-43A7-803B-40350B23D623}" type="parTrans" cxnId="{4C3239B5-C6A4-436F-9D28-4BDDE9010B94}">
      <dgm:prSet/>
      <dgm:spPr/>
      <dgm:t>
        <a:bodyPr/>
        <a:lstStyle/>
        <a:p>
          <a:endParaRPr lang="ru-RU"/>
        </a:p>
      </dgm:t>
    </dgm:pt>
    <dgm:pt modelId="{95F5BE1A-2DF0-4A05-9C75-D6D62D4893D6}" type="sibTrans" cxnId="{4C3239B5-C6A4-436F-9D28-4BDDE9010B94}">
      <dgm:prSet/>
      <dgm:spPr/>
      <dgm:t>
        <a:bodyPr/>
        <a:lstStyle/>
        <a:p>
          <a:endParaRPr lang="ru-RU"/>
        </a:p>
      </dgm:t>
    </dgm:pt>
    <dgm:pt modelId="{625D762F-43D1-4A09-A25F-F3D12FAC26DD}">
      <dgm:prSet custT="1"/>
      <dgm:spPr/>
      <dgm:t>
        <a:bodyPr/>
        <a:lstStyle/>
        <a:p>
          <a:endParaRPr lang="ru-RU" sz="900" i="1" dirty="0">
            <a:latin typeface="Times New Roman" pitchFamily="18" charset="0"/>
            <a:cs typeface="Times New Roman" pitchFamily="18" charset="0"/>
          </a:endParaRPr>
        </a:p>
      </dgm:t>
    </dgm:pt>
    <dgm:pt modelId="{8B5A91F6-2B39-4D21-88B9-1FAF0DCC4BA8}" type="parTrans" cxnId="{90F8DAF2-0045-40E3-B336-B826829CA030}">
      <dgm:prSet/>
      <dgm:spPr/>
      <dgm:t>
        <a:bodyPr/>
        <a:lstStyle/>
        <a:p>
          <a:endParaRPr lang="ru-RU"/>
        </a:p>
      </dgm:t>
    </dgm:pt>
    <dgm:pt modelId="{7D16278B-4A16-403A-BD23-33882C7D8D36}" type="sibTrans" cxnId="{90F8DAF2-0045-40E3-B336-B826829CA030}">
      <dgm:prSet/>
      <dgm:spPr/>
      <dgm:t>
        <a:bodyPr/>
        <a:lstStyle/>
        <a:p>
          <a:endParaRPr lang="ru-RU"/>
        </a:p>
      </dgm:t>
    </dgm:pt>
    <dgm:pt modelId="{C951E9C2-2F8F-4061-B63E-FF2E0473FC9B}">
      <dgm:prSet custT="1"/>
      <dgm:spPr/>
      <dgm:t>
        <a:bodyPr/>
        <a:lstStyle/>
        <a:p>
          <a:r>
            <a:rPr lang="ru-RU" sz="900" i="1" dirty="0">
              <a:latin typeface="Times New Roman" pitchFamily="18" charset="0"/>
              <a:cs typeface="Times New Roman" pitchFamily="18" charset="0"/>
            </a:rPr>
            <a:t>ПОСТАНОВА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9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грудня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2020 р. № 1289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Київ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затвердження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Порядку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допоміжними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засобами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особливими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освітніми</a:t>
          </a:r>
          <a:r>
            <a:rPr lang="ru-RU" sz="900" i="1" dirty="0">
              <a:latin typeface="Times New Roman" pitchFamily="18" charset="0"/>
              <a:cs typeface="Times New Roman" pitchFamily="18" charset="0"/>
            </a:rPr>
            <a:t> потребами у закладах </a:t>
          </a:r>
          <a:r>
            <a:rPr lang="ru-RU" sz="900" i="1" dirty="0" err="1">
              <a:latin typeface="Times New Roman" pitchFamily="18" charset="0"/>
              <a:cs typeface="Times New Roman" pitchFamily="18" charset="0"/>
            </a:rPr>
            <a:t>освіти</a:t>
          </a:r>
          <a:endParaRPr lang="ru-RU" sz="900" i="1" dirty="0">
            <a:latin typeface="Times New Roman" pitchFamily="18" charset="0"/>
            <a:cs typeface="Times New Roman" pitchFamily="18" charset="0"/>
          </a:endParaRPr>
        </a:p>
      </dgm:t>
    </dgm:pt>
    <dgm:pt modelId="{3A200F3E-D51F-4C93-8E7A-3A0E636A7501}" type="parTrans" cxnId="{6C271FFC-43C7-4569-A370-BEA6121778BF}">
      <dgm:prSet/>
      <dgm:spPr/>
      <dgm:t>
        <a:bodyPr/>
        <a:lstStyle/>
        <a:p>
          <a:endParaRPr lang="ru-RU"/>
        </a:p>
      </dgm:t>
    </dgm:pt>
    <dgm:pt modelId="{99C651CD-FB65-4705-98BB-03CFE0C658A3}" type="sibTrans" cxnId="{6C271FFC-43C7-4569-A370-BEA6121778BF}">
      <dgm:prSet/>
      <dgm:spPr/>
      <dgm:t>
        <a:bodyPr/>
        <a:lstStyle/>
        <a:p>
          <a:endParaRPr lang="ru-RU"/>
        </a:p>
      </dgm:t>
    </dgm:pt>
    <dgm:pt modelId="{384A0EB6-ABFB-43F3-B547-3BA9B4486F8C}" type="pres">
      <dgm:prSet presAssocID="{CE2999F8-C6C0-4DCD-8048-EA0960260584}" presName="Name0" presStyleCnt="0">
        <dgm:presLayoutVars>
          <dgm:dir/>
          <dgm:animLvl val="lvl"/>
          <dgm:resizeHandles/>
        </dgm:presLayoutVars>
      </dgm:prSet>
      <dgm:spPr/>
    </dgm:pt>
    <dgm:pt modelId="{D6E24EC6-6B5A-456D-B0D0-54282AD64614}" type="pres">
      <dgm:prSet presAssocID="{83564D92-9EBC-4A5F-B0F7-0069B156CA5B}" presName="linNode" presStyleCnt="0"/>
      <dgm:spPr/>
    </dgm:pt>
    <dgm:pt modelId="{2DCF1AE9-701A-4299-AB6B-02FBF17AD66E}" type="pres">
      <dgm:prSet presAssocID="{83564D92-9EBC-4A5F-B0F7-0069B156CA5B}" presName="parentShp" presStyleLbl="node1" presStyleIdx="0" presStyleCnt="1">
        <dgm:presLayoutVars>
          <dgm:bulletEnabled val="1"/>
        </dgm:presLayoutVars>
      </dgm:prSet>
      <dgm:spPr/>
    </dgm:pt>
    <dgm:pt modelId="{D8E0C65C-3455-463A-8E19-F34990011D9D}" type="pres">
      <dgm:prSet presAssocID="{83564D92-9EBC-4A5F-B0F7-0069B156CA5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FE96A209-D476-4767-A364-48759ADA2567}" type="presOf" srcId="{CE2999F8-C6C0-4DCD-8048-EA0960260584}" destId="{384A0EB6-ABFB-43F3-B547-3BA9B4486F8C}" srcOrd="0" destOrd="0" presId="urn:microsoft.com/office/officeart/2005/8/layout/vList6"/>
    <dgm:cxn modelId="{C3B14613-A1FE-4EDC-8005-26F64308A24B}" type="presOf" srcId="{8F1E7438-77A1-4E02-AEA4-5963ED50EB0F}" destId="{D8E0C65C-3455-463A-8E19-F34990011D9D}" srcOrd="0" destOrd="0" presId="urn:microsoft.com/office/officeart/2005/8/layout/vList6"/>
    <dgm:cxn modelId="{1D990623-B25C-4D15-880E-1B63596E742E}" srcId="{83564D92-9EBC-4A5F-B0F7-0069B156CA5B}" destId="{3DAF9EB8-DA3E-4D32-AEA9-A86697B8E7AF}" srcOrd="3" destOrd="0" parTransId="{F94AE911-A371-402A-BA92-4DDA80D2B43A}" sibTransId="{B5DB965B-3DEC-4606-B713-83115F47EB26}"/>
    <dgm:cxn modelId="{A4C9AA26-94EF-459B-A43F-7F6A1AEBB2BA}" srcId="{CE2999F8-C6C0-4DCD-8048-EA0960260584}" destId="{83564D92-9EBC-4A5F-B0F7-0069B156CA5B}" srcOrd="0" destOrd="0" parTransId="{9C2FD591-1467-4BFC-9FA0-23A5D3CE82E6}" sibTransId="{E73F1A11-8521-494E-A0DC-E6F39C3DDB11}"/>
    <dgm:cxn modelId="{A198332E-DC76-42EA-8237-D205E3DB4A08}" type="presOf" srcId="{739215D2-1761-4482-9927-CBC9F0BCE418}" destId="{D8E0C65C-3455-463A-8E19-F34990011D9D}" srcOrd="0" destOrd="7" presId="urn:microsoft.com/office/officeart/2005/8/layout/vList6"/>
    <dgm:cxn modelId="{D17DE036-CF52-4BBF-A57A-D6A25BC1EF2E}" type="presOf" srcId="{3DAF9EB8-DA3E-4D32-AEA9-A86697B8E7AF}" destId="{D8E0C65C-3455-463A-8E19-F34990011D9D}" srcOrd="0" destOrd="3" presId="urn:microsoft.com/office/officeart/2005/8/layout/vList6"/>
    <dgm:cxn modelId="{E8A75942-3F47-40A7-AF9C-52FF23246D36}" srcId="{83564D92-9EBC-4A5F-B0F7-0069B156CA5B}" destId="{8F1E7438-77A1-4E02-AEA4-5963ED50EB0F}" srcOrd="0" destOrd="0" parTransId="{2399A913-CE4E-4D8C-808D-7469CC4F5F8C}" sibTransId="{BAC142F7-B98C-42F2-A7B7-25B8BAEAF0FF}"/>
    <dgm:cxn modelId="{1E96A366-FEE4-4137-A0A1-07DE249E1FCC}" srcId="{83564D92-9EBC-4A5F-B0F7-0069B156CA5B}" destId="{C0D39583-067E-4CC4-9BA0-0EA7D06400DB}" srcOrd="2" destOrd="0" parTransId="{E5A67FE6-55A1-479C-8C05-01CCE5185641}" sibTransId="{102951A8-18EB-42B5-90F1-EAB55CC74BEF}"/>
    <dgm:cxn modelId="{2AD04059-DC9C-4A32-9AFD-D94BCE0912F5}" srcId="{83564D92-9EBC-4A5F-B0F7-0069B156CA5B}" destId="{739215D2-1761-4482-9927-CBC9F0BCE418}" srcOrd="7" destOrd="0" parTransId="{FF5280B6-65BF-4F76-A8DD-8AAEC50DF2FA}" sibTransId="{C90E0D58-09E7-4569-8D0D-01D678265F6F}"/>
    <dgm:cxn modelId="{917B608A-2E60-4FF5-A65F-4FA596A2A012}" type="presOf" srcId="{83564D92-9EBC-4A5F-B0F7-0069B156CA5B}" destId="{2DCF1AE9-701A-4299-AB6B-02FBF17AD66E}" srcOrd="0" destOrd="0" presId="urn:microsoft.com/office/officeart/2005/8/layout/vList6"/>
    <dgm:cxn modelId="{785283B1-40C5-4807-8407-4D517B566B5E}" type="presOf" srcId="{625D762F-43D1-4A09-A25F-F3D12FAC26DD}" destId="{D8E0C65C-3455-463A-8E19-F34990011D9D}" srcOrd="0" destOrd="6" presId="urn:microsoft.com/office/officeart/2005/8/layout/vList6"/>
    <dgm:cxn modelId="{4C3239B5-C6A4-436F-9D28-4BDDE9010B94}" srcId="{83564D92-9EBC-4A5F-B0F7-0069B156CA5B}" destId="{ABBE4FB6-2AE5-4EDF-818C-F6F7FCC810F6}" srcOrd="4" destOrd="0" parTransId="{D97C5CB6-8306-43A7-803B-40350B23D623}" sibTransId="{95F5BE1A-2DF0-4A05-9C75-D6D62D4893D6}"/>
    <dgm:cxn modelId="{7226D5B5-4E0E-4434-B83B-C1F09A36FA1A}" type="presOf" srcId="{ABBE4FB6-2AE5-4EDF-818C-F6F7FCC810F6}" destId="{D8E0C65C-3455-463A-8E19-F34990011D9D}" srcOrd="0" destOrd="4" presId="urn:microsoft.com/office/officeart/2005/8/layout/vList6"/>
    <dgm:cxn modelId="{F15A41D0-974C-40DA-ADCD-DC82036B52D2}" srcId="{83564D92-9EBC-4A5F-B0F7-0069B156CA5B}" destId="{351D0790-626D-43B1-AC88-573258C76206}" srcOrd="1" destOrd="0" parTransId="{DEF2D8D7-2F22-4632-A2D8-B84B2EA82EB4}" sibTransId="{7EBB9340-DA42-48C6-BC19-6756AB70CF92}"/>
    <dgm:cxn modelId="{4FE97BE6-D686-4CED-9FF1-CA6E622F1B32}" type="presOf" srcId="{C951E9C2-2F8F-4061-B63E-FF2E0473FC9B}" destId="{D8E0C65C-3455-463A-8E19-F34990011D9D}" srcOrd="0" destOrd="5" presId="urn:microsoft.com/office/officeart/2005/8/layout/vList6"/>
    <dgm:cxn modelId="{07CD32E8-2745-46BF-B351-36530BF38359}" type="presOf" srcId="{351D0790-626D-43B1-AC88-573258C76206}" destId="{D8E0C65C-3455-463A-8E19-F34990011D9D}" srcOrd="0" destOrd="1" presId="urn:microsoft.com/office/officeart/2005/8/layout/vList6"/>
    <dgm:cxn modelId="{4173E4F0-625D-429A-8FD3-2F85CEE3B48D}" type="presOf" srcId="{C0D39583-067E-4CC4-9BA0-0EA7D06400DB}" destId="{D8E0C65C-3455-463A-8E19-F34990011D9D}" srcOrd="0" destOrd="2" presId="urn:microsoft.com/office/officeart/2005/8/layout/vList6"/>
    <dgm:cxn modelId="{90F8DAF2-0045-40E3-B336-B826829CA030}" srcId="{83564D92-9EBC-4A5F-B0F7-0069B156CA5B}" destId="{625D762F-43D1-4A09-A25F-F3D12FAC26DD}" srcOrd="6" destOrd="0" parTransId="{8B5A91F6-2B39-4D21-88B9-1FAF0DCC4BA8}" sibTransId="{7D16278B-4A16-403A-BD23-33882C7D8D36}"/>
    <dgm:cxn modelId="{6C271FFC-43C7-4569-A370-BEA6121778BF}" srcId="{83564D92-9EBC-4A5F-B0F7-0069B156CA5B}" destId="{C951E9C2-2F8F-4061-B63E-FF2E0473FC9B}" srcOrd="5" destOrd="0" parTransId="{3A200F3E-D51F-4C93-8E7A-3A0E636A7501}" sibTransId="{99C651CD-FB65-4705-98BB-03CFE0C658A3}"/>
    <dgm:cxn modelId="{E8352F0A-32EE-41B7-84D3-8D43D2483296}" type="presParOf" srcId="{384A0EB6-ABFB-43F3-B547-3BA9B4486F8C}" destId="{D6E24EC6-6B5A-456D-B0D0-54282AD64614}" srcOrd="0" destOrd="0" presId="urn:microsoft.com/office/officeart/2005/8/layout/vList6"/>
    <dgm:cxn modelId="{AFAAE1A0-5551-49A0-86AC-78BB91325AF9}" type="presParOf" srcId="{D6E24EC6-6B5A-456D-B0D0-54282AD64614}" destId="{2DCF1AE9-701A-4299-AB6B-02FBF17AD66E}" srcOrd="0" destOrd="0" presId="urn:microsoft.com/office/officeart/2005/8/layout/vList6"/>
    <dgm:cxn modelId="{A91A6FC1-64E3-4F92-B62E-AB84C073E059}" type="presParOf" srcId="{D6E24EC6-6B5A-456D-B0D0-54282AD64614}" destId="{D8E0C65C-3455-463A-8E19-F34990011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2999F8-C6C0-4DCD-8048-EA096026058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564D92-9EBC-4A5F-B0F7-0069B156CA5B}">
      <dgm:prSet phldrT="[Текст]"/>
      <dgm:spPr/>
      <dgm:t>
        <a:bodyPr/>
        <a:lstStyle/>
        <a:p>
          <a:r>
            <a:rPr lang="uk-UA" b="1">
              <a:latin typeface="Monotype Corsiva" pitchFamily="66" charset="0"/>
            </a:rPr>
            <a:t>Головна мета створення інклюзивних класів - </a:t>
          </a:r>
          <a:endParaRPr lang="ru-RU">
            <a:latin typeface="Adventure" pitchFamily="2" charset="0"/>
          </a:endParaRPr>
        </a:p>
      </dgm:t>
    </dgm:pt>
    <dgm:pt modelId="{9C2FD591-1467-4BFC-9FA0-23A5D3CE82E6}" type="parTrans" cxnId="{A4C9AA26-94EF-459B-A43F-7F6A1AEBB2BA}">
      <dgm:prSet/>
      <dgm:spPr/>
      <dgm:t>
        <a:bodyPr/>
        <a:lstStyle/>
        <a:p>
          <a:endParaRPr lang="ru-RU"/>
        </a:p>
      </dgm:t>
    </dgm:pt>
    <dgm:pt modelId="{E73F1A11-8521-494E-A0DC-E6F39C3DDB11}" type="sibTrans" cxnId="{A4C9AA26-94EF-459B-A43F-7F6A1AEBB2BA}">
      <dgm:prSet/>
      <dgm:spPr/>
      <dgm:t>
        <a:bodyPr/>
        <a:lstStyle/>
        <a:p>
          <a:endParaRPr lang="ru-RU"/>
        </a:p>
      </dgm:t>
    </dgm:pt>
    <dgm:pt modelId="{8F1E7438-77A1-4E02-AEA4-5963ED50EB0F}">
      <dgm:prSet phldrT="[Текст]"/>
      <dgm:spPr/>
      <dgm:t>
        <a:bodyPr/>
        <a:lstStyle/>
        <a:p>
          <a:r>
            <a:rPr lang="ru-RU" i="1">
              <a:latin typeface="Times New Roman" pitchFamily="18" charset="0"/>
              <a:cs typeface="Times New Roman" pitchFamily="18" charset="0"/>
            </a:rPr>
            <a:t>задоволення соціальних та освітніх потреб, організація корекційно-розвиткової роботи з дітьми з особливими освітніми потребами,  у тому числі з інвалідністю.</a:t>
          </a:r>
          <a:endParaRPr lang="ru-RU"/>
        </a:p>
      </dgm:t>
    </dgm:pt>
    <dgm:pt modelId="{2399A913-CE4E-4D8C-808D-7469CC4F5F8C}" type="parTrans" cxnId="{E8A75942-3F47-40A7-AF9C-52FF23246D36}">
      <dgm:prSet/>
      <dgm:spPr/>
      <dgm:t>
        <a:bodyPr/>
        <a:lstStyle/>
        <a:p>
          <a:endParaRPr lang="ru-RU"/>
        </a:p>
      </dgm:t>
    </dgm:pt>
    <dgm:pt modelId="{BAC142F7-B98C-42F2-A7B7-25B8BAEAF0FF}" type="sibTrans" cxnId="{E8A75942-3F47-40A7-AF9C-52FF23246D36}">
      <dgm:prSet/>
      <dgm:spPr/>
      <dgm:t>
        <a:bodyPr/>
        <a:lstStyle/>
        <a:p>
          <a:endParaRPr lang="ru-RU"/>
        </a:p>
      </dgm:t>
    </dgm:pt>
    <dgm:pt modelId="{384A0EB6-ABFB-43F3-B547-3BA9B4486F8C}" type="pres">
      <dgm:prSet presAssocID="{CE2999F8-C6C0-4DCD-8048-EA0960260584}" presName="Name0" presStyleCnt="0">
        <dgm:presLayoutVars>
          <dgm:dir/>
          <dgm:animLvl val="lvl"/>
          <dgm:resizeHandles/>
        </dgm:presLayoutVars>
      </dgm:prSet>
      <dgm:spPr/>
    </dgm:pt>
    <dgm:pt modelId="{D6E24EC6-6B5A-456D-B0D0-54282AD64614}" type="pres">
      <dgm:prSet presAssocID="{83564D92-9EBC-4A5F-B0F7-0069B156CA5B}" presName="linNode" presStyleCnt="0"/>
      <dgm:spPr/>
    </dgm:pt>
    <dgm:pt modelId="{2DCF1AE9-701A-4299-AB6B-02FBF17AD66E}" type="pres">
      <dgm:prSet presAssocID="{83564D92-9EBC-4A5F-B0F7-0069B156CA5B}" presName="parentShp" presStyleLbl="node1" presStyleIdx="0" presStyleCnt="1">
        <dgm:presLayoutVars>
          <dgm:bulletEnabled val="1"/>
        </dgm:presLayoutVars>
      </dgm:prSet>
      <dgm:spPr/>
    </dgm:pt>
    <dgm:pt modelId="{D8E0C65C-3455-463A-8E19-F34990011D9D}" type="pres">
      <dgm:prSet presAssocID="{83564D92-9EBC-4A5F-B0F7-0069B156CA5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4C9AA26-94EF-459B-A43F-7F6A1AEBB2BA}" srcId="{CE2999F8-C6C0-4DCD-8048-EA0960260584}" destId="{83564D92-9EBC-4A5F-B0F7-0069B156CA5B}" srcOrd="0" destOrd="0" parTransId="{9C2FD591-1467-4BFC-9FA0-23A5D3CE82E6}" sibTransId="{E73F1A11-8521-494E-A0DC-E6F39C3DDB11}"/>
    <dgm:cxn modelId="{E8A75942-3F47-40A7-AF9C-52FF23246D36}" srcId="{83564D92-9EBC-4A5F-B0F7-0069B156CA5B}" destId="{8F1E7438-77A1-4E02-AEA4-5963ED50EB0F}" srcOrd="0" destOrd="0" parTransId="{2399A913-CE4E-4D8C-808D-7469CC4F5F8C}" sibTransId="{BAC142F7-B98C-42F2-A7B7-25B8BAEAF0FF}"/>
    <dgm:cxn modelId="{687AD787-3A5D-4C74-BCEB-F26838CF8B73}" type="presOf" srcId="{CE2999F8-C6C0-4DCD-8048-EA0960260584}" destId="{384A0EB6-ABFB-43F3-B547-3BA9B4486F8C}" srcOrd="0" destOrd="0" presId="urn:microsoft.com/office/officeart/2005/8/layout/vList6"/>
    <dgm:cxn modelId="{1272FAD3-0D1F-49D8-B2A4-3EB5F0141834}" type="presOf" srcId="{83564D92-9EBC-4A5F-B0F7-0069B156CA5B}" destId="{2DCF1AE9-701A-4299-AB6B-02FBF17AD66E}" srcOrd="0" destOrd="0" presId="urn:microsoft.com/office/officeart/2005/8/layout/vList6"/>
    <dgm:cxn modelId="{4737DFF2-918C-41BD-8F77-277B1A71B2A0}" type="presOf" srcId="{8F1E7438-77A1-4E02-AEA4-5963ED50EB0F}" destId="{D8E0C65C-3455-463A-8E19-F34990011D9D}" srcOrd="0" destOrd="0" presId="urn:microsoft.com/office/officeart/2005/8/layout/vList6"/>
    <dgm:cxn modelId="{2B1B4ED4-7F3E-4A87-8A8E-B8A2E8DDA83D}" type="presParOf" srcId="{384A0EB6-ABFB-43F3-B547-3BA9B4486F8C}" destId="{D6E24EC6-6B5A-456D-B0D0-54282AD64614}" srcOrd="0" destOrd="0" presId="urn:microsoft.com/office/officeart/2005/8/layout/vList6"/>
    <dgm:cxn modelId="{BDB12C29-F233-4255-BFA3-6350BA1A0E61}" type="presParOf" srcId="{D6E24EC6-6B5A-456D-B0D0-54282AD64614}" destId="{2DCF1AE9-701A-4299-AB6B-02FBF17AD66E}" srcOrd="0" destOrd="0" presId="urn:microsoft.com/office/officeart/2005/8/layout/vList6"/>
    <dgm:cxn modelId="{9104E39B-70F6-418D-A6A9-B6A870A6550D}" type="presParOf" srcId="{D6E24EC6-6B5A-456D-B0D0-54282AD64614}" destId="{D8E0C65C-3455-463A-8E19-F34990011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2999F8-C6C0-4DCD-8048-EA0960260584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3564D92-9EBC-4A5F-B0F7-0069B156CA5B}">
      <dgm:prSet phldrT="[Текст]"/>
      <dgm:spPr/>
      <dgm:t>
        <a:bodyPr/>
        <a:lstStyle/>
        <a:p>
          <a:r>
            <a:rPr lang="ru-RU" b="1" i="1">
              <a:latin typeface="Monotype Corsiva" pitchFamily="66" charset="0"/>
            </a:rPr>
            <a:t>Заява</a:t>
          </a:r>
          <a:endParaRPr lang="ru-RU">
            <a:latin typeface="Adventure" pitchFamily="2" charset="0"/>
          </a:endParaRPr>
        </a:p>
      </dgm:t>
    </dgm:pt>
    <dgm:pt modelId="{9C2FD591-1467-4BFC-9FA0-23A5D3CE82E6}" type="parTrans" cxnId="{A4C9AA26-94EF-459B-A43F-7F6A1AEBB2BA}">
      <dgm:prSet/>
      <dgm:spPr/>
      <dgm:t>
        <a:bodyPr/>
        <a:lstStyle/>
        <a:p>
          <a:endParaRPr lang="ru-RU"/>
        </a:p>
      </dgm:t>
    </dgm:pt>
    <dgm:pt modelId="{E73F1A11-8521-494E-A0DC-E6F39C3DDB11}" type="sibTrans" cxnId="{A4C9AA26-94EF-459B-A43F-7F6A1AEBB2BA}">
      <dgm:prSet/>
      <dgm:spPr/>
      <dgm:t>
        <a:bodyPr/>
        <a:lstStyle/>
        <a:p>
          <a:endParaRPr lang="ru-RU"/>
        </a:p>
      </dgm:t>
    </dgm:pt>
    <dgm:pt modelId="{8F1E7438-77A1-4E02-AEA4-5963ED50EB0F}">
      <dgm:prSet phldrT="[Текст]"/>
      <dgm:spPr/>
      <dgm:t>
        <a:bodyPr/>
        <a:lstStyle/>
        <a:p>
          <a:r>
            <a:rPr lang="ru-RU" i="1" dirty="0" err="1">
              <a:latin typeface="Times New Roman" pitchFamily="18" charset="0"/>
              <a:cs typeface="Times New Roman" pitchFamily="18" charset="0"/>
            </a:rPr>
            <a:t>подається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керівнику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ДНЗ  і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обов’язково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реєструється</a:t>
          </a:r>
          <a:endParaRPr lang="ru-RU" dirty="0"/>
        </a:p>
      </dgm:t>
    </dgm:pt>
    <dgm:pt modelId="{2399A913-CE4E-4D8C-808D-7469CC4F5F8C}" type="parTrans" cxnId="{E8A75942-3F47-40A7-AF9C-52FF23246D36}">
      <dgm:prSet/>
      <dgm:spPr/>
      <dgm:t>
        <a:bodyPr/>
        <a:lstStyle/>
        <a:p>
          <a:endParaRPr lang="ru-RU"/>
        </a:p>
      </dgm:t>
    </dgm:pt>
    <dgm:pt modelId="{BAC142F7-B98C-42F2-A7B7-25B8BAEAF0FF}" type="sibTrans" cxnId="{E8A75942-3F47-40A7-AF9C-52FF23246D36}">
      <dgm:prSet/>
      <dgm:spPr/>
      <dgm:t>
        <a:bodyPr/>
        <a:lstStyle/>
        <a:p>
          <a:endParaRPr lang="ru-RU"/>
        </a:p>
      </dgm:t>
    </dgm:pt>
    <dgm:pt modelId="{384A0EB6-ABFB-43F3-B547-3BA9B4486F8C}" type="pres">
      <dgm:prSet presAssocID="{CE2999F8-C6C0-4DCD-8048-EA0960260584}" presName="Name0" presStyleCnt="0">
        <dgm:presLayoutVars>
          <dgm:dir/>
          <dgm:animLvl val="lvl"/>
          <dgm:resizeHandles/>
        </dgm:presLayoutVars>
      </dgm:prSet>
      <dgm:spPr/>
    </dgm:pt>
    <dgm:pt modelId="{D6E24EC6-6B5A-456D-B0D0-54282AD64614}" type="pres">
      <dgm:prSet presAssocID="{83564D92-9EBC-4A5F-B0F7-0069B156CA5B}" presName="linNode" presStyleCnt="0"/>
      <dgm:spPr/>
    </dgm:pt>
    <dgm:pt modelId="{2DCF1AE9-701A-4299-AB6B-02FBF17AD66E}" type="pres">
      <dgm:prSet presAssocID="{83564D92-9EBC-4A5F-B0F7-0069B156CA5B}" presName="parentShp" presStyleLbl="node1" presStyleIdx="0" presStyleCnt="1">
        <dgm:presLayoutVars>
          <dgm:bulletEnabled val="1"/>
        </dgm:presLayoutVars>
      </dgm:prSet>
      <dgm:spPr/>
    </dgm:pt>
    <dgm:pt modelId="{D8E0C65C-3455-463A-8E19-F34990011D9D}" type="pres">
      <dgm:prSet presAssocID="{83564D92-9EBC-4A5F-B0F7-0069B156CA5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4C9AA26-94EF-459B-A43F-7F6A1AEBB2BA}" srcId="{CE2999F8-C6C0-4DCD-8048-EA0960260584}" destId="{83564D92-9EBC-4A5F-B0F7-0069B156CA5B}" srcOrd="0" destOrd="0" parTransId="{9C2FD591-1467-4BFC-9FA0-23A5D3CE82E6}" sibTransId="{E73F1A11-8521-494E-A0DC-E6F39C3DDB11}"/>
    <dgm:cxn modelId="{83557437-BDA1-47E4-A44C-D92B954FF170}" type="presOf" srcId="{8F1E7438-77A1-4E02-AEA4-5963ED50EB0F}" destId="{D8E0C65C-3455-463A-8E19-F34990011D9D}" srcOrd="0" destOrd="0" presId="urn:microsoft.com/office/officeart/2005/8/layout/vList6"/>
    <dgm:cxn modelId="{E8A75942-3F47-40A7-AF9C-52FF23246D36}" srcId="{83564D92-9EBC-4A5F-B0F7-0069B156CA5B}" destId="{8F1E7438-77A1-4E02-AEA4-5963ED50EB0F}" srcOrd="0" destOrd="0" parTransId="{2399A913-CE4E-4D8C-808D-7469CC4F5F8C}" sibTransId="{BAC142F7-B98C-42F2-A7B7-25B8BAEAF0FF}"/>
    <dgm:cxn modelId="{0B57CE4E-E087-47BA-A975-D63F19555467}" type="presOf" srcId="{83564D92-9EBC-4A5F-B0F7-0069B156CA5B}" destId="{2DCF1AE9-701A-4299-AB6B-02FBF17AD66E}" srcOrd="0" destOrd="0" presId="urn:microsoft.com/office/officeart/2005/8/layout/vList6"/>
    <dgm:cxn modelId="{E58A3A53-4FF2-45CD-82E2-AFE08C5A09D7}" type="presOf" srcId="{CE2999F8-C6C0-4DCD-8048-EA0960260584}" destId="{384A0EB6-ABFB-43F3-B547-3BA9B4486F8C}" srcOrd="0" destOrd="0" presId="urn:microsoft.com/office/officeart/2005/8/layout/vList6"/>
    <dgm:cxn modelId="{9110D85A-F30F-4ACC-8278-98356A20C0B4}" type="presParOf" srcId="{384A0EB6-ABFB-43F3-B547-3BA9B4486F8C}" destId="{D6E24EC6-6B5A-456D-B0D0-54282AD64614}" srcOrd="0" destOrd="0" presId="urn:microsoft.com/office/officeart/2005/8/layout/vList6"/>
    <dgm:cxn modelId="{43350C5E-F4FE-4E91-A803-5FC7DC067C28}" type="presParOf" srcId="{D6E24EC6-6B5A-456D-B0D0-54282AD64614}" destId="{2DCF1AE9-701A-4299-AB6B-02FBF17AD66E}" srcOrd="0" destOrd="0" presId="urn:microsoft.com/office/officeart/2005/8/layout/vList6"/>
    <dgm:cxn modelId="{1015A5A7-40FE-45B9-A5C8-71578E415F8F}" type="presParOf" srcId="{D6E24EC6-6B5A-456D-B0D0-54282AD64614}" destId="{D8E0C65C-3455-463A-8E19-F34990011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E2999F8-C6C0-4DCD-8048-EA0960260584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3564D92-9EBC-4A5F-B0F7-0069B156CA5B}">
      <dgm:prSet phldrT="[Текст]"/>
      <dgm:spPr/>
      <dgm:t>
        <a:bodyPr/>
        <a:lstStyle/>
        <a:p>
          <a:r>
            <a:rPr lang="uk-UA" b="1" i="1">
              <a:latin typeface="Monotype Corsiva" pitchFamily="66" charset="0"/>
            </a:rPr>
            <a:t>Висновок  </a:t>
          </a:r>
        </a:p>
        <a:p>
          <a:r>
            <a:rPr lang="uk-UA" b="1" i="1">
              <a:latin typeface="Monotype Corsiva" pitchFamily="66" charset="0"/>
            </a:rPr>
            <a:t>ПМПК</a:t>
          </a:r>
          <a:endParaRPr lang="ru-RU">
            <a:latin typeface="Adventure" pitchFamily="2" charset="0"/>
          </a:endParaRPr>
        </a:p>
      </dgm:t>
    </dgm:pt>
    <dgm:pt modelId="{9C2FD591-1467-4BFC-9FA0-23A5D3CE82E6}" type="parTrans" cxnId="{A4C9AA26-94EF-459B-A43F-7F6A1AEBB2BA}">
      <dgm:prSet/>
      <dgm:spPr/>
      <dgm:t>
        <a:bodyPr/>
        <a:lstStyle/>
        <a:p>
          <a:endParaRPr lang="ru-RU"/>
        </a:p>
      </dgm:t>
    </dgm:pt>
    <dgm:pt modelId="{E73F1A11-8521-494E-A0DC-E6F39C3DDB11}" type="sibTrans" cxnId="{A4C9AA26-94EF-459B-A43F-7F6A1AEBB2BA}">
      <dgm:prSet/>
      <dgm:spPr/>
      <dgm:t>
        <a:bodyPr/>
        <a:lstStyle/>
        <a:p>
          <a:endParaRPr lang="ru-RU"/>
        </a:p>
      </dgm:t>
    </dgm:pt>
    <dgm:pt modelId="{8F1E7438-77A1-4E02-AEA4-5963ED50EB0F}">
      <dgm:prSet phldrT="[Текст]"/>
      <dgm:spPr/>
      <dgm:t>
        <a:bodyPr/>
        <a:lstStyle/>
        <a:p>
          <a:r>
            <a:rPr lang="ru-RU" i="1">
              <a:latin typeface="Times New Roman" pitchFamily="18" charset="0"/>
              <a:cs typeface="Times New Roman" pitchFamily="18" charset="0"/>
            </a:rPr>
            <a:t>надається дитині з особливими потребами після консультації тільки у присутності батьків, в якому вказана рекомендована форма навчання та розвитку на основі потреб дитини</a:t>
          </a:r>
          <a:endParaRPr lang="ru-RU"/>
        </a:p>
      </dgm:t>
    </dgm:pt>
    <dgm:pt modelId="{2399A913-CE4E-4D8C-808D-7469CC4F5F8C}" type="parTrans" cxnId="{E8A75942-3F47-40A7-AF9C-52FF23246D36}">
      <dgm:prSet/>
      <dgm:spPr/>
      <dgm:t>
        <a:bodyPr/>
        <a:lstStyle/>
        <a:p>
          <a:endParaRPr lang="ru-RU"/>
        </a:p>
      </dgm:t>
    </dgm:pt>
    <dgm:pt modelId="{BAC142F7-B98C-42F2-A7B7-25B8BAEAF0FF}" type="sibTrans" cxnId="{E8A75942-3F47-40A7-AF9C-52FF23246D36}">
      <dgm:prSet/>
      <dgm:spPr/>
      <dgm:t>
        <a:bodyPr/>
        <a:lstStyle/>
        <a:p>
          <a:endParaRPr lang="ru-RU"/>
        </a:p>
      </dgm:t>
    </dgm:pt>
    <dgm:pt modelId="{384A0EB6-ABFB-43F3-B547-3BA9B4486F8C}" type="pres">
      <dgm:prSet presAssocID="{CE2999F8-C6C0-4DCD-8048-EA0960260584}" presName="Name0" presStyleCnt="0">
        <dgm:presLayoutVars>
          <dgm:dir/>
          <dgm:animLvl val="lvl"/>
          <dgm:resizeHandles/>
        </dgm:presLayoutVars>
      </dgm:prSet>
      <dgm:spPr/>
    </dgm:pt>
    <dgm:pt modelId="{D6E24EC6-6B5A-456D-B0D0-54282AD64614}" type="pres">
      <dgm:prSet presAssocID="{83564D92-9EBC-4A5F-B0F7-0069B156CA5B}" presName="linNode" presStyleCnt="0"/>
      <dgm:spPr/>
    </dgm:pt>
    <dgm:pt modelId="{2DCF1AE9-701A-4299-AB6B-02FBF17AD66E}" type="pres">
      <dgm:prSet presAssocID="{83564D92-9EBC-4A5F-B0F7-0069B156CA5B}" presName="parentShp" presStyleLbl="node1" presStyleIdx="0" presStyleCnt="1">
        <dgm:presLayoutVars>
          <dgm:bulletEnabled val="1"/>
        </dgm:presLayoutVars>
      </dgm:prSet>
      <dgm:spPr/>
    </dgm:pt>
    <dgm:pt modelId="{D8E0C65C-3455-463A-8E19-F34990011D9D}" type="pres">
      <dgm:prSet presAssocID="{83564D92-9EBC-4A5F-B0F7-0069B156CA5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4C9AA26-94EF-459B-A43F-7F6A1AEBB2BA}" srcId="{CE2999F8-C6C0-4DCD-8048-EA0960260584}" destId="{83564D92-9EBC-4A5F-B0F7-0069B156CA5B}" srcOrd="0" destOrd="0" parTransId="{9C2FD591-1467-4BFC-9FA0-23A5D3CE82E6}" sibTransId="{E73F1A11-8521-494E-A0DC-E6F39C3DDB11}"/>
    <dgm:cxn modelId="{52C9112E-6963-4F76-AC78-12A1052B6A6D}" type="presOf" srcId="{83564D92-9EBC-4A5F-B0F7-0069B156CA5B}" destId="{2DCF1AE9-701A-4299-AB6B-02FBF17AD66E}" srcOrd="0" destOrd="0" presId="urn:microsoft.com/office/officeart/2005/8/layout/vList6"/>
    <dgm:cxn modelId="{E8A75942-3F47-40A7-AF9C-52FF23246D36}" srcId="{83564D92-9EBC-4A5F-B0F7-0069B156CA5B}" destId="{8F1E7438-77A1-4E02-AEA4-5963ED50EB0F}" srcOrd="0" destOrd="0" parTransId="{2399A913-CE4E-4D8C-808D-7469CC4F5F8C}" sibTransId="{BAC142F7-B98C-42F2-A7B7-25B8BAEAF0FF}"/>
    <dgm:cxn modelId="{8D8348C7-47E4-4164-9B03-F107A27C610F}" type="presOf" srcId="{CE2999F8-C6C0-4DCD-8048-EA0960260584}" destId="{384A0EB6-ABFB-43F3-B547-3BA9B4486F8C}" srcOrd="0" destOrd="0" presId="urn:microsoft.com/office/officeart/2005/8/layout/vList6"/>
    <dgm:cxn modelId="{E1E84BC7-06BD-4EF9-9236-A05DE2332CE5}" type="presOf" srcId="{8F1E7438-77A1-4E02-AEA4-5963ED50EB0F}" destId="{D8E0C65C-3455-463A-8E19-F34990011D9D}" srcOrd="0" destOrd="0" presId="urn:microsoft.com/office/officeart/2005/8/layout/vList6"/>
    <dgm:cxn modelId="{F596DF86-828E-45BD-AAC3-6119AD8DCF78}" type="presParOf" srcId="{384A0EB6-ABFB-43F3-B547-3BA9B4486F8C}" destId="{D6E24EC6-6B5A-456D-B0D0-54282AD64614}" srcOrd="0" destOrd="0" presId="urn:microsoft.com/office/officeart/2005/8/layout/vList6"/>
    <dgm:cxn modelId="{0BF3D6FC-3300-4DE6-95D3-38E6E58528FF}" type="presParOf" srcId="{D6E24EC6-6B5A-456D-B0D0-54282AD64614}" destId="{2DCF1AE9-701A-4299-AB6B-02FBF17AD66E}" srcOrd="0" destOrd="0" presId="urn:microsoft.com/office/officeart/2005/8/layout/vList6"/>
    <dgm:cxn modelId="{6FB7D754-E3D5-4A9A-8095-C0DDAB45FFF0}" type="presParOf" srcId="{D6E24EC6-6B5A-456D-B0D0-54282AD64614}" destId="{D8E0C65C-3455-463A-8E19-F34990011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2999F8-C6C0-4DCD-8048-EA096026058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564D92-9EBC-4A5F-B0F7-0069B156CA5B}">
      <dgm:prSet phldrT="[Текст]"/>
      <dgm:spPr/>
      <dgm:t>
        <a:bodyPr/>
        <a:lstStyle/>
        <a:p>
          <a:r>
            <a:rPr lang="uk-UA" b="1" i="1">
              <a:latin typeface="Monotype Corsiva" pitchFamily="66" charset="0"/>
            </a:rPr>
            <a:t>Індивідуальна програма розвитку</a:t>
          </a:r>
          <a:endParaRPr lang="ru-RU">
            <a:latin typeface="Adventure" pitchFamily="2" charset="0"/>
          </a:endParaRPr>
        </a:p>
      </dgm:t>
    </dgm:pt>
    <dgm:pt modelId="{9C2FD591-1467-4BFC-9FA0-23A5D3CE82E6}" type="parTrans" cxnId="{A4C9AA26-94EF-459B-A43F-7F6A1AEBB2BA}">
      <dgm:prSet/>
      <dgm:spPr/>
      <dgm:t>
        <a:bodyPr/>
        <a:lstStyle/>
        <a:p>
          <a:endParaRPr lang="ru-RU"/>
        </a:p>
      </dgm:t>
    </dgm:pt>
    <dgm:pt modelId="{E73F1A11-8521-494E-A0DC-E6F39C3DDB11}" type="sibTrans" cxnId="{A4C9AA26-94EF-459B-A43F-7F6A1AEBB2BA}">
      <dgm:prSet/>
      <dgm:spPr/>
      <dgm:t>
        <a:bodyPr/>
        <a:lstStyle/>
        <a:p>
          <a:endParaRPr lang="ru-RU"/>
        </a:p>
      </dgm:t>
    </dgm:pt>
    <dgm:pt modelId="{8F1E7438-77A1-4E02-AEA4-5963ED50EB0F}">
      <dgm:prSet phldrT="[Текст]"/>
      <dgm:spPr/>
      <dgm:t>
        <a:bodyPr/>
        <a:lstStyle/>
        <a:p>
          <a:r>
            <a:rPr lang="uk-UA" i="1" dirty="0">
              <a:latin typeface="Times New Roman" pitchFamily="18" charset="0"/>
              <a:cs typeface="Times New Roman" pitchFamily="18" charset="0"/>
            </a:rPr>
            <a:t>складається на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висновку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рекомендацій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ПМПК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її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розробляє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група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фахівців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навчального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з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обов’язковим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залученням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. Склад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фахівців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індивідуального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супроводу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дитини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визначається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керівником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дошкільного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закладу і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затверджується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i="1" dirty="0" err="1">
              <a:latin typeface="Times New Roman" pitchFamily="18" charset="0"/>
              <a:cs typeface="Times New Roman" pitchFamily="18" charset="0"/>
            </a:rPr>
            <a:t>відповідним</a:t>
          </a:r>
          <a:r>
            <a:rPr lang="ru-RU" i="1" dirty="0">
              <a:latin typeface="Times New Roman" pitchFamily="18" charset="0"/>
              <a:cs typeface="Times New Roman" pitchFamily="18" charset="0"/>
            </a:rPr>
            <a:t> наказом.</a:t>
          </a:r>
          <a:endParaRPr lang="ru-RU" dirty="0"/>
        </a:p>
      </dgm:t>
    </dgm:pt>
    <dgm:pt modelId="{2399A913-CE4E-4D8C-808D-7469CC4F5F8C}" type="parTrans" cxnId="{E8A75942-3F47-40A7-AF9C-52FF23246D36}">
      <dgm:prSet/>
      <dgm:spPr/>
      <dgm:t>
        <a:bodyPr/>
        <a:lstStyle/>
        <a:p>
          <a:endParaRPr lang="ru-RU"/>
        </a:p>
      </dgm:t>
    </dgm:pt>
    <dgm:pt modelId="{BAC142F7-B98C-42F2-A7B7-25B8BAEAF0FF}" type="sibTrans" cxnId="{E8A75942-3F47-40A7-AF9C-52FF23246D36}">
      <dgm:prSet/>
      <dgm:spPr/>
      <dgm:t>
        <a:bodyPr/>
        <a:lstStyle/>
        <a:p>
          <a:endParaRPr lang="ru-RU"/>
        </a:p>
      </dgm:t>
    </dgm:pt>
    <dgm:pt modelId="{384A0EB6-ABFB-43F3-B547-3BA9B4486F8C}" type="pres">
      <dgm:prSet presAssocID="{CE2999F8-C6C0-4DCD-8048-EA0960260584}" presName="Name0" presStyleCnt="0">
        <dgm:presLayoutVars>
          <dgm:dir/>
          <dgm:animLvl val="lvl"/>
          <dgm:resizeHandles/>
        </dgm:presLayoutVars>
      </dgm:prSet>
      <dgm:spPr/>
    </dgm:pt>
    <dgm:pt modelId="{D6E24EC6-6B5A-456D-B0D0-54282AD64614}" type="pres">
      <dgm:prSet presAssocID="{83564D92-9EBC-4A5F-B0F7-0069B156CA5B}" presName="linNode" presStyleCnt="0"/>
      <dgm:spPr/>
    </dgm:pt>
    <dgm:pt modelId="{2DCF1AE9-701A-4299-AB6B-02FBF17AD66E}" type="pres">
      <dgm:prSet presAssocID="{83564D92-9EBC-4A5F-B0F7-0069B156CA5B}" presName="parentShp" presStyleLbl="node1" presStyleIdx="0" presStyleCnt="1">
        <dgm:presLayoutVars>
          <dgm:bulletEnabled val="1"/>
        </dgm:presLayoutVars>
      </dgm:prSet>
      <dgm:spPr/>
    </dgm:pt>
    <dgm:pt modelId="{D8E0C65C-3455-463A-8E19-F34990011D9D}" type="pres">
      <dgm:prSet presAssocID="{83564D92-9EBC-4A5F-B0F7-0069B156CA5B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4C9AA26-94EF-459B-A43F-7F6A1AEBB2BA}" srcId="{CE2999F8-C6C0-4DCD-8048-EA0960260584}" destId="{83564D92-9EBC-4A5F-B0F7-0069B156CA5B}" srcOrd="0" destOrd="0" parTransId="{9C2FD591-1467-4BFC-9FA0-23A5D3CE82E6}" sibTransId="{E73F1A11-8521-494E-A0DC-E6F39C3DDB11}"/>
    <dgm:cxn modelId="{5B21025E-2632-481B-81A1-11DEE3179798}" type="presOf" srcId="{83564D92-9EBC-4A5F-B0F7-0069B156CA5B}" destId="{2DCF1AE9-701A-4299-AB6B-02FBF17AD66E}" srcOrd="0" destOrd="0" presId="urn:microsoft.com/office/officeart/2005/8/layout/vList6"/>
    <dgm:cxn modelId="{E8A75942-3F47-40A7-AF9C-52FF23246D36}" srcId="{83564D92-9EBC-4A5F-B0F7-0069B156CA5B}" destId="{8F1E7438-77A1-4E02-AEA4-5963ED50EB0F}" srcOrd="0" destOrd="0" parTransId="{2399A913-CE4E-4D8C-808D-7469CC4F5F8C}" sibTransId="{BAC142F7-B98C-42F2-A7B7-25B8BAEAF0FF}"/>
    <dgm:cxn modelId="{EED7BE64-A4A6-479B-A5D9-31ADE73F4DD8}" type="presOf" srcId="{8F1E7438-77A1-4E02-AEA4-5963ED50EB0F}" destId="{D8E0C65C-3455-463A-8E19-F34990011D9D}" srcOrd="0" destOrd="0" presId="urn:microsoft.com/office/officeart/2005/8/layout/vList6"/>
    <dgm:cxn modelId="{09C19FE0-B7F1-4DC0-9942-815FE0B3DFDB}" type="presOf" srcId="{CE2999F8-C6C0-4DCD-8048-EA0960260584}" destId="{384A0EB6-ABFB-43F3-B547-3BA9B4486F8C}" srcOrd="0" destOrd="0" presId="urn:microsoft.com/office/officeart/2005/8/layout/vList6"/>
    <dgm:cxn modelId="{08038B15-F851-4E66-84D8-A2EA9CBC4BBD}" type="presParOf" srcId="{384A0EB6-ABFB-43F3-B547-3BA9B4486F8C}" destId="{D6E24EC6-6B5A-456D-B0D0-54282AD64614}" srcOrd="0" destOrd="0" presId="urn:microsoft.com/office/officeart/2005/8/layout/vList6"/>
    <dgm:cxn modelId="{F23F01FA-D6AD-4660-AB22-713D30DA8CC7}" type="presParOf" srcId="{D6E24EC6-6B5A-456D-B0D0-54282AD64614}" destId="{2DCF1AE9-701A-4299-AB6B-02FBF17AD66E}" srcOrd="0" destOrd="0" presId="urn:microsoft.com/office/officeart/2005/8/layout/vList6"/>
    <dgm:cxn modelId="{EF35054F-0198-4EF7-AE54-7A41EE4CC0B8}" type="presParOf" srcId="{D6E24EC6-6B5A-456D-B0D0-54282AD64614}" destId="{D8E0C65C-3455-463A-8E19-F34990011D9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C65C-3455-463A-8E19-F34990011D9D}">
      <dsp:nvSpPr>
        <dsp:cNvPr id="0" name=""/>
        <dsp:cNvSpPr/>
      </dsp:nvSpPr>
      <dsp:spPr>
        <a:xfrm>
          <a:off x="2545722" y="0"/>
          <a:ext cx="3818584" cy="28083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i="1" kern="1200" noProof="0" dirty="0">
              <a:latin typeface="Times New Roman" pitchFamily="18" charset="0"/>
              <a:cs typeface="Times New Roman" pitchFamily="18" charset="0"/>
            </a:rPr>
            <a:t>Інклюзія</a:t>
          </a:r>
          <a:r>
            <a:rPr lang="uk-UA" sz="1400" i="1" kern="1200" noProof="0" dirty="0">
              <a:latin typeface="Times New Roman" pitchFamily="18" charset="0"/>
              <a:cs typeface="Times New Roman" pitchFamily="18" charset="0"/>
            </a:rPr>
            <a:t>— процес збільшення ступеня участі всіх громадян в соціумі, і насамперед тих, що мають труднощі у фізичному чи розумовому розвитку. </a:t>
          </a:r>
          <a:endParaRPr lang="uk-UA" sz="1400" kern="1200" noProof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400" b="1" i="1" kern="1200" noProof="0" dirty="0">
              <a:latin typeface="Times New Roman" pitchFamily="18" charset="0"/>
              <a:cs typeface="Times New Roman" pitchFamily="18" charset="0"/>
            </a:rPr>
            <a:t>Інклюзія</a:t>
          </a:r>
          <a:r>
            <a:rPr lang="uk-UA" sz="1400" i="1" kern="1200" noProof="0" dirty="0">
              <a:latin typeface="Times New Roman" pitchFamily="18" charset="0"/>
              <a:cs typeface="Times New Roman" pitchFamily="18" charset="0"/>
            </a:rPr>
            <a:t> — це процес реального включення дітей з особливими потребами, з інвалідністю в активне суспільне життя і однаковою мірою необхідна для всіх членів суспільства.</a:t>
          </a:r>
          <a:endParaRPr lang="uk-UA" sz="1400" kern="1200" noProof="0" dirty="0"/>
        </a:p>
      </dsp:txBody>
      <dsp:txXfrm>
        <a:off x="2545722" y="351039"/>
        <a:ext cx="2765467" cy="2106234"/>
      </dsp:txXfrm>
    </dsp:sp>
    <dsp:sp modelId="{2DCF1AE9-701A-4299-AB6B-02FBF17AD66E}">
      <dsp:nvSpPr>
        <dsp:cNvPr id="0" name=""/>
        <dsp:cNvSpPr/>
      </dsp:nvSpPr>
      <dsp:spPr>
        <a:xfrm>
          <a:off x="0" y="0"/>
          <a:ext cx="2545722" cy="2808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kern="1200">
              <a:latin typeface="Adventure" pitchFamily="2" charset="0"/>
            </a:rPr>
            <a:t>Що таке "Інклюзія"?</a:t>
          </a:r>
        </a:p>
      </dsp:txBody>
      <dsp:txXfrm>
        <a:off x="124272" y="124272"/>
        <a:ext cx="2297178" cy="25597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C65C-3455-463A-8E19-F34990011D9D}">
      <dsp:nvSpPr>
        <dsp:cNvPr id="0" name=""/>
        <dsp:cNvSpPr/>
      </dsp:nvSpPr>
      <dsp:spPr>
        <a:xfrm>
          <a:off x="2545722" y="0"/>
          <a:ext cx="3818584" cy="2682875"/>
        </a:xfrm>
        <a:prstGeom prst="rightArrow">
          <a:avLst>
            <a:gd name="adj1" fmla="val 75000"/>
            <a:gd name="adj2" fmla="val 50000"/>
          </a:avLst>
        </a:prstGeom>
        <a:solidFill>
          <a:srgbClr val="4BACC6">
            <a:tint val="40000"/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BACC6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b="1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Інклюзивне</a:t>
          </a:r>
          <a:r>
            <a:rPr lang="ru-RU" sz="1000" b="1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b="1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навчання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—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це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система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освітніх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послуг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що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базується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на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принципі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забезпечення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основного права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дітей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на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освіту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та права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навчатися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за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місцем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проживання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яка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передбачає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навчання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в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умовах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дошкільного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навчального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закладу.</a:t>
          </a:r>
          <a:endParaRPr lang="ru-RU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 метою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забезпечення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рівного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доступу до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якісної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освіти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інклюзивні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освітні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дошкільні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заклади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повинні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адаптувати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навчальні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програми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та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плани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методи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та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форми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навчання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використання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існуючих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ресурсів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, партнерство з громадою до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індивідуальних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потреб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дітей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з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особливими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000" i="1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освітніми</a:t>
          </a:r>
          <a:r>
            <a:rPr lang="ru-RU" sz="10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потребами.</a:t>
          </a:r>
        </a:p>
      </dsp:txBody>
      <dsp:txXfrm>
        <a:off x="2545722" y="335359"/>
        <a:ext cx="2812506" cy="2012157"/>
      </dsp:txXfrm>
    </dsp:sp>
    <dsp:sp modelId="{2DCF1AE9-701A-4299-AB6B-02FBF17AD66E}">
      <dsp:nvSpPr>
        <dsp:cNvPr id="0" name=""/>
        <dsp:cNvSpPr/>
      </dsp:nvSpPr>
      <dsp:spPr>
        <a:xfrm>
          <a:off x="0" y="0"/>
          <a:ext cx="2545722" cy="2682875"/>
        </a:xfrm>
        <a:prstGeom prst="roundRect">
          <a:avLst/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>
              <a:solidFill>
                <a:sysClr val="window" lastClr="FFFFFF"/>
              </a:solidFill>
              <a:latin typeface="Monotype Corsiva" pitchFamily="66" charset="0"/>
              <a:ea typeface="+mn-ea"/>
              <a:cs typeface="Times New Roman" pitchFamily="18" charset="0"/>
            </a:rPr>
            <a:t>Що таке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1" kern="1200">
              <a:solidFill>
                <a:sysClr val="window" lastClr="FFFFFF"/>
              </a:solidFill>
              <a:latin typeface="Monotype Corsiva" pitchFamily="66" charset="0"/>
              <a:ea typeface="+mn-ea"/>
              <a:cs typeface="Times New Roman" pitchFamily="18" charset="0"/>
            </a:rPr>
            <a:t>"інклюзивне навчання"</a:t>
          </a:r>
          <a:r>
            <a:rPr lang="ru-RU" sz="3600" b="1" kern="1200">
              <a:solidFill>
                <a:sysClr val="window" lastClr="FFFFFF"/>
              </a:solidFill>
              <a:latin typeface="Monotype Corsiva" pitchFamily="66" charset="0"/>
              <a:ea typeface="+mn-ea"/>
              <a:cs typeface="Times New Roman" pitchFamily="18" charset="0"/>
            </a:rPr>
            <a:t>?</a:t>
          </a:r>
          <a:endParaRPr lang="ru-RU" sz="3600" kern="120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>
        <a:off x="124272" y="124272"/>
        <a:ext cx="2297178" cy="24343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C65C-3455-463A-8E19-F34990011D9D}">
      <dsp:nvSpPr>
        <dsp:cNvPr id="0" name=""/>
        <dsp:cNvSpPr/>
      </dsp:nvSpPr>
      <dsp:spPr>
        <a:xfrm>
          <a:off x="2563506" y="0"/>
          <a:ext cx="3845260" cy="26828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i="1" kern="1200">
              <a:latin typeface="Times New Roman" pitchFamily="18" charset="0"/>
              <a:cs typeface="Times New Roman" pitchFamily="18" charset="0"/>
            </a:rPr>
            <a:t>Діти з особливими освітніми потребами</a:t>
          </a:r>
          <a:r>
            <a:rPr lang="ru-RU" sz="1300" i="1" kern="1200">
              <a:latin typeface="Times New Roman" pitchFamily="18" charset="0"/>
              <a:cs typeface="Times New Roman" pitchFamily="18" charset="0"/>
            </a:rPr>
            <a:t> - діти сліпі та із зниженим зором, глухі та із зниженим слухом, з тяжкими порушеннями мовлення, із затримкою психічного розвитку, з порушеннями опорно-рухового апарату, розумовою відсталістю, діти із складними вадами розвитку (у тому числі діти з розладами аутичного спектру).</a:t>
          </a:r>
          <a:endParaRPr lang="ru-RU" sz="1300" kern="1200"/>
        </a:p>
      </dsp:txBody>
      <dsp:txXfrm>
        <a:off x="2563506" y="335359"/>
        <a:ext cx="2839182" cy="2012157"/>
      </dsp:txXfrm>
    </dsp:sp>
    <dsp:sp modelId="{2DCF1AE9-701A-4299-AB6B-02FBF17AD66E}">
      <dsp:nvSpPr>
        <dsp:cNvPr id="0" name=""/>
        <dsp:cNvSpPr/>
      </dsp:nvSpPr>
      <dsp:spPr>
        <a:xfrm>
          <a:off x="0" y="0"/>
          <a:ext cx="2563506" cy="26828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Діти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з особливими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i="1" kern="1200">
              <a:solidFill>
                <a:schemeClr val="bg1"/>
              </a:solidFill>
              <a:latin typeface="Monotype Corsiva" pitchFamily="66" charset="0"/>
              <a:cs typeface="Times New Roman" pitchFamily="18" charset="0"/>
            </a:rPr>
            <a:t>освітніми потребами</a:t>
          </a:r>
          <a:endParaRPr lang="ru-RU" sz="3200" kern="1200">
            <a:solidFill>
              <a:schemeClr val="bg1"/>
            </a:solidFill>
            <a:latin typeface="Adventure" pitchFamily="2" charset="0"/>
          </a:endParaRPr>
        </a:p>
      </dsp:txBody>
      <dsp:txXfrm>
        <a:off x="125140" y="125140"/>
        <a:ext cx="2313226" cy="24325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C65C-3455-463A-8E19-F34990011D9D}">
      <dsp:nvSpPr>
        <dsp:cNvPr id="0" name=""/>
        <dsp:cNvSpPr/>
      </dsp:nvSpPr>
      <dsp:spPr>
        <a:xfrm>
          <a:off x="2541514" y="0"/>
          <a:ext cx="3812271" cy="56769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" tIns="5715" rIns="5715" bIns="571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Закон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України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«Про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», «Про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дошкільну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», «Про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загальну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середню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»), «Про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професійно-технічну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», «Про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вищу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освіту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» 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0" i="1" u="none" kern="1200" dirty="0"/>
            <a:t>Закон «Про </a:t>
          </a:r>
          <a:r>
            <a:rPr lang="ru-RU" sz="900" b="0" i="1" u="none" kern="1200" dirty="0" err="1"/>
            <a:t>дошкільну</a:t>
          </a:r>
          <a:r>
            <a:rPr lang="ru-RU" sz="900" b="0" i="1" u="none" kern="1200" dirty="0"/>
            <a:t> </a:t>
          </a:r>
          <a:r>
            <a:rPr lang="ru-RU" sz="900" b="0" i="1" u="none" kern="1200" dirty="0" err="1"/>
            <a:t>освіту</a:t>
          </a:r>
          <a:r>
            <a:rPr lang="ru-RU" sz="900" b="0" i="1" u="none" kern="1200" dirty="0"/>
            <a:t>» (</a:t>
          </a:r>
          <a:r>
            <a:rPr lang="ru-RU" sz="900" b="0" i="1" u="none" kern="1200" dirty="0" err="1"/>
            <a:t>Відомості</a:t>
          </a:r>
          <a:r>
            <a:rPr lang="ru-RU" sz="900" b="0" i="1" u="none" kern="1200" dirty="0"/>
            <a:t> </a:t>
          </a:r>
          <a:r>
            <a:rPr lang="ru-RU" sz="900" b="0" i="1" u="none" kern="1200" dirty="0" err="1"/>
            <a:t>Верховної</a:t>
          </a:r>
          <a:r>
            <a:rPr lang="ru-RU" sz="900" b="0" i="1" u="none" kern="1200" dirty="0"/>
            <a:t> Ради </a:t>
          </a:r>
          <a:r>
            <a:rPr lang="ru-RU" sz="900" b="0" i="1" u="none" kern="1200" dirty="0" err="1"/>
            <a:t>України</a:t>
          </a:r>
          <a:r>
            <a:rPr lang="ru-RU" sz="900" b="0" i="1" u="none" kern="1200" dirty="0"/>
            <a:t> (ВВР), 2001, № 49, ст.259)</a:t>
          </a:r>
          <a:endParaRPr lang="ru-RU" sz="900" b="0" i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b="0" i="1" u="none" kern="1200" dirty="0"/>
            <a:t>ПОСТАНОВА </a:t>
          </a:r>
          <a:r>
            <a:rPr lang="ru-RU" sz="900" b="0" i="1" u="none" kern="1200" dirty="0" err="1"/>
            <a:t>від</a:t>
          </a:r>
          <a:r>
            <a:rPr lang="ru-RU" sz="900" b="0" i="1" u="none" kern="1200" dirty="0"/>
            <a:t> 12 </a:t>
          </a:r>
          <a:r>
            <a:rPr lang="ru-RU" sz="900" b="0" i="1" u="none" kern="1200" dirty="0" err="1"/>
            <a:t>березня</a:t>
          </a:r>
          <a:r>
            <a:rPr lang="ru-RU" sz="900" b="0" i="1" u="none" kern="1200" dirty="0"/>
            <a:t> 2003 р. № 305 </a:t>
          </a:r>
          <a:r>
            <a:rPr lang="ru-RU" sz="900" b="0" i="1" u="none" kern="1200" dirty="0" err="1"/>
            <a:t>Київ</a:t>
          </a:r>
          <a:r>
            <a:rPr lang="ru-RU" sz="900" b="0" i="1" u="none" kern="1200" dirty="0"/>
            <a:t> Про </a:t>
          </a:r>
          <a:r>
            <a:rPr lang="ru-RU" sz="900" b="0" i="1" u="none" kern="1200" dirty="0" err="1"/>
            <a:t>затвердження</a:t>
          </a:r>
          <a:r>
            <a:rPr lang="ru-RU" sz="900" b="0" i="1" u="none" kern="1200" dirty="0"/>
            <a:t> </a:t>
          </a:r>
          <a:r>
            <a:rPr lang="ru-RU" sz="900" b="0" i="1" u="none" kern="1200" dirty="0" err="1"/>
            <a:t>Положення</a:t>
          </a:r>
          <a:r>
            <a:rPr lang="ru-RU" sz="900" b="0" i="1" u="none" kern="1200" dirty="0"/>
            <a:t> про заклад </a:t>
          </a:r>
          <a:r>
            <a:rPr lang="ru-RU" sz="900" b="0" i="1" u="none" kern="1200" dirty="0" err="1"/>
            <a:t>дошкільної</a:t>
          </a:r>
          <a:r>
            <a:rPr lang="ru-RU" sz="900" b="0" i="1" u="none" kern="1200" dirty="0"/>
            <a:t> </a:t>
          </a:r>
          <a:r>
            <a:rPr lang="ru-RU" sz="900" b="0" i="1" u="none" kern="1200" dirty="0" err="1"/>
            <a:t>освіти</a:t>
          </a:r>
          <a:r>
            <a:rPr lang="ru-RU" sz="900" b="0" i="1" u="none" kern="1200" dirty="0"/>
            <a:t> {</a:t>
          </a:r>
          <a:r>
            <a:rPr lang="ru-RU" sz="900" b="0" i="1" u="none" kern="1200" dirty="0" err="1"/>
            <a:t>Назва</a:t>
          </a:r>
          <a:r>
            <a:rPr lang="ru-RU" sz="900" b="0" i="1" u="none" kern="1200" dirty="0"/>
            <a:t> ПОСТАНОВА </a:t>
          </a:r>
          <a:r>
            <a:rPr lang="ru-RU" sz="900" b="0" i="1" u="none" kern="1200" dirty="0" err="1"/>
            <a:t>від</a:t>
          </a:r>
          <a:r>
            <a:rPr lang="ru-RU" sz="900" b="0" i="1" u="none" kern="1200" dirty="0"/>
            <a:t> 10 </a:t>
          </a:r>
          <a:r>
            <a:rPr lang="ru-RU" sz="900" b="0" i="1" u="none" kern="1200" dirty="0" err="1"/>
            <a:t>квітня</a:t>
          </a:r>
          <a:r>
            <a:rPr lang="ru-RU" sz="900" b="0" i="1" u="none" kern="1200" dirty="0"/>
            <a:t> 2019 р. № 530 </a:t>
          </a:r>
          <a:r>
            <a:rPr lang="ru-RU" sz="900" b="0" i="1" u="none" kern="1200" dirty="0" err="1"/>
            <a:t>Київ</a:t>
          </a:r>
          <a:r>
            <a:rPr lang="ru-RU" sz="900" b="0" i="1" u="none" kern="1200" dirty="0"/>
            <a:t>)  Про </a:t>
          </a:r>
          <a:r>
            <a:rPr lang="ru-RU" sz="900" b="0" i="1" u="none" kern="1200" dirty="0" err="1"/>
            <a:t>затвердження</a:t>
          </a:r>
          <a:r>
            <a:rPr lang="ru-RU" sz="900" b="0" i="1" u="none" kern="1200" dirty="0"/>
            <a:t> Порядку </a:t>
          </a:r>
          <a:r>
            <a:rPr lang="ru-RU" sz="900" b="0" i="1" u="none" kern="1200" dirty="0" err="1"/>
            <a:t>організації</a:t>
          </a:r>
          <a:r>
            <a:rPr lang="ru-RU" sz="900" b="0" i="1" u="none" kern="1200" dirty="0"/>
            <a:t> </a:t>
          </a:r>
          <a:r>
            <a:rPr lang="ru-RU" sz="900" b="0" i="1" u="none" kern="1200" dirty="0" err="1"/>
            <a:t>інклюзивного</a:t>
          </a:r>
          <a:r>
            <a:rPr lang="ru-RU" sz="900" b="0" i="1" u="none" kern="1200" dirty="0"/>
            <a:t> </a:t>
          </a:r>
          <a:r>
            <a:rPr lang="ru-RU" sz="900" b="0" i="1" u="none" kern="1200" dirty="0" err="1"/>
            <a:t>навчання</a:t>
          </a:r>
          <a:r>
            <a:rPr lang="ru-RU" sz="900" b="0" i="1" u="none" kern="1200" dirty="0"/>
            <a:t> у закладах </a:t>
          </a:r>
          <a:r>
            <a:rPr lang="ru-RU" sz="900" b="0" i="1" u="none" kern="1200" dirty="0" err="1"/>
            <a:t>дошкільної</a:t>
          </a:r>
          <a:r>
            <a:rPr lang="ru-RU" sz="900" b="0" i="1" u="none" kern="1200" dirty="0"/>
            <a:t> </a:t>
          </a:r>
          <a:r>
            <a:rPr lang="ru-RU" sz="900" b="0" i="1" u="none" kern="1200" dirty="0" err="1"/>
            <a:t>освіти</a:t>
          </a:r>
          <a:r>
            <a:rPr lang="ru-RU" sz="900" b="0" i="1" u="none" kern="1200" dirty="0"/>
            <a:t> {</a:t>
          </a:r>
          <a:r>
            <a:rPr lang="ru-RU" sz="900" b="0" i="1" u="none" kern="1200" dirty="0" err="1"/>
            <a:t>Назва</a:t>
          </a:r>
          <a:r>
            <a:rPr lang="ru-RU" sz="900" b="0" i="1" u="none" kern="1200" dirty="0"/>
            <a:t> Постанови </a:t>
          </a:r>
          <a:r>
            <a:rPr lang="ru-RU" sz="900" b="0" i="1" u="none" kern="1200" dirty="0" err="1"/>
            <a:t>із</a:t>
          </a:r>
          <a:r>
            <a:rPr lang="ru-RU" sz="900" b="0" i="1" u="none" kern="1200" dirty="0"/>
            <a:t> </a:t>
          </a:r>
          <a:r>
            <a:rPr lang="ru-RU" sz="900" b="0" i="1" u="none" kern="1200" dirty="0" err="1"/>
            <a:t>змінами</a:t>
          </a:r>
          <a:r>
            <a:rPr lang="ru-RU" sz="900" b="0" i="1" u="none" kern="1200" dirty="0"/>
            <a:t>, </a:t>
          </a:r>
          <a:r>
            <a:rPr lang="ru-RU" sz="900" b="0" i="1" u="none" kern="1200" dirty="0" err="1"/>
            <a:t>внесеними</a:t>
          </a:r>
          <a:r>
            <a:rPr lang="ru-RU" sz="900" b="0" i="1" u="none" kern="1200" dirty="0"/>
            <a:t> </a:t>
          </a:r>
          <a:r>
            <a:rPr lang="ru-RU" sz="900" b="0" i="1" u="none" kern="1200" dirty="0" err="1"/>
            <a:t>згідно</a:t>
          </a:r>
          <a:r>
            <a:rPr lang="ru-RU" sz="900" b="0" i="1" u="none" kern="1200" dirty="0"/>
            <a:t> з </a:t>
          </a:r>
          <a:r>
            <a:rPr lang="ru-RU" sz="900" b="0" i="1" u="none" kern="1200" dirty="0" err="1"/>
            <a:t>Постановою</a:t>
          </a:r>
          <a:r>
            <a:rPr lang="ru-RU" sz="900" b="0" i="1" u="none" kern="1200" dirty="0"/>
            <a:t> КМ № 769 </a:t>
          </a:r>
          <a:r>
            <a:rPr lang="ru-RU" sz="900" b="0" i="1" u="none" kern="1200" dirty="0" err="1"/>
            <a:t>від</a:t>
          </a:r>
          <a:r>
            <a:rPr lang="ru-RU" sz="900" b="0" i="1" u="none" kern="1200" dirty="0"/>
            <a:t> 28.07.2021}</a:t>
          </a:r>
          <a:endParaRPr lang="ru-RU" sz="900" b="0" i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Додаток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до листа МОН 27.07.2022  № 1/8504-22 МЕТОДИЧНІ РЕКОМЕНДАЦІЇ про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окремі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питання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діяльності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закладів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дошкільної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освіти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у 2022/2023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навчальному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році</a:t>
          </a:r>
          <a:endParaRPr lang="ru-RU" sz="900" i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ЛИСТ ВІД 30 ГРУДНЯ 2021 Р. 1/23180-21 ПРО ВИЗНАЧЕННЯ РІВНЯ ПІДТРИМКИ У ДІТЕЙ З ОСОБЛИВИМИ ОСВІТНІМИ ПОТРЕБАМИ, ЯКІ ЗДОБУВАЮТЬ ДОШКІЛЬНУ ОСВІТУ В ІНКЛЮЗИВНИХ ГРУПАХ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ПОСТАНОВА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від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9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грудня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2020 р. № 1289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Київ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Про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затвердження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Порядку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забезпечення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допоміжними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засобами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для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навчання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осіб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особливими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освітніми</a:t>
          </a:r>
          <a:r>
            <a:rPr lang="ru-RU" sz="900" i="1" kern="1200" dirty="0">
              <a:latin typeface="Times New Roman" pitchFamily="18" charset="0"/>
              <a:cs typeface="Times New Roman" pitchFamily="18" charset="0"/>
            </a:rPr>
            <a:t> потребами у закладах </a:t>
          </a:r>
          <a:r>
            <a:rPr lang="ru-RU" sz="900" i="1" kern="1200" dirty="0" err="1">
              <a:latin typeface="Times New Roman" pitchFamily="18" charset="0"/>
              <a:cs typeface="Times New Roman" pitchFamily="18" charset="0"/>
            </a:rPr>
            <a:t>освіти</a:t>
          </a:r>
          <a:endParaRPr lang="ru-RU" sz="900" i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900" i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0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1514" y="709613"/>
        <a:ext cx="2382669" cy="4257675"/>
      </dsp:txXfrm>
    </dsp:sp>
    <dsp:sp modelId="{2DCF1AE9-701A-4299-AB6B-02FBF17AD66E}">
      <dsp:nvSpPr>
        <dsp:cNvPr id="0" name=""/>
        <dsp:cNvSpPr/>
      </dsp:nvSpPr>
      <dsp:spPr>
        <a:xfrm>
          <a:off x="0" y="0"/>
          <a:ext cx="2541514" cy="56769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latin typeface="Monotype Corsiva" pitchFamily="66" charset="0"/>
            </a:rPr>
            <a:t>Якими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latin typeface="Monotype Corsiva" pitchFamily="66" charset="0"/>
            </a:rPr>
            <a:t>нормативно-правовими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latin typeface="Monotype Corsiva" pitchFamily="66" charset="0"/>
            </a:rPr>
            <a:t>актами регулюється питання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>
              <a:latin typeface="Monotype Corsiva" pitchFamily="66" charset="0"/>
            </a:rPr>
            <a:t>інклюзивного навчання?</a:t>
          </a:r>
          <a:endParaRPr lang="ru-RU" sz="3200" kern="1200">
            <a:latin typeface="Adventure" pitchFamily="2" charset="0"/>
          </a:endParaRPr>
        </a:p>
      </dsp:txBody>
      <dsp:txXfrm>
        <a:off x="124066" y="124066"/>
        <a:ext cx="2293382" cy="5428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C65C-3455-463A-8E19-F34990011D9D}">
      <dsp:nvSpPr>
        <dsp:cNvPr id="0" name=""/>
        <dsp:cNvSpPr/>
      </dsp:nvSpPr>
      <dsp:spPr>
        <a:xfrm>
          <a:off x="2534681" y="0"/>
          <a:ext cx="3802022" cy="16376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i="1" kern="1200">
              <a:latin typeface="Times New Roman" pitchFamily="18" charset="0"/>
              <a:cs typeface="Times New Roman" pitchFamily="18" charset="0"/>
            </a:rPr>
            <a:t>задоволення соціальних та освітніх потреб, організація корекційно-розвиткової роботи з дітьми з особливими освітніми потребами,  у тому числі з інвалідністю.</a:t>
          </a:r>
          <a:endParaRPr lang="ru-RU" sz="1500" kern="1200"/>
        </a:p>
      </dsp:txBody>
      <dsp:txXfrm>
        <a:off x="2534681" y="204708"/>
        <a:ext cx="3187898" cy="1228249"/>
      </dsp:txXfrm>
    </dsp:sp>
    <dsp:sp modelId="{2DCF1AE9-701A-4299-AB6B-02FBF17AD66E}">
      <dsp:nvSpPr>
        <dsp:cNvPr id="0" name=""/>
        <dsp:cNvSpPr/>
      </dsp:nvSpPr>
      <dsp:spPr>
        <a:xfrm>
          <a:off x="0" y="0"/>
          <a:ext cx="2534681" cy="1637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kern="1200">
              <a:latin typeface="Monotype Corsiva" pitchFamily="66" charset="0"/>
            </a:rPr>
            <a:t>Головна мета створення інклюзивних класів - </a:t>
          </a:r>
          <a:endParaRPr lang="ru-RU" sz="2500" kern="1200">
            <a:latin typeface="Adventure" pitchFamily="2" charset="0"/>
          </a:endParaRPr>
        </a:p>
      </dsp:txBody>
      <dsp:txXfrm>
        <a:off x="79944" y="79944"/>
        <a:ext cx="2374793" cy="14777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C65C-3455-463A-8E19-F34990011D9D}">
      <dsp:nvSpPr>
        <dsp:cNvPr id="0" name=""/>
        <dsp:cNvSpPr/>
      </dsp:nvSpPr>
      <dsp:spPr>
        <a:xfrm>
          <a:off x="2541514" y="0"/>
          <a:ext cx="3812271" cy="9842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i="1" kern="1200" dirty="0" err="1">
              <a:latin typeface="Times New Roman" pitchFamily="18" charset="0"/>
              <a:cs typeface="Times New Roman" pitchFamily="18" charset="0"/>
            </a:rPr>
            <a:t>подається</a:t>
          </a:r>
          <a:r>
            <a:rPr lang="ru-RU" sz="21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i="1" kern="1200" dirty="0" err="1">
              <a:latin typeface="Times New Roman" pitchFamily="18" charset="0"/>
              <a:cs typeface="Times New Roman" pitchFamily="18" charset="0"/>
            </a:rPr>
            <a:t>керівнику</a:t>
          </a:r>
          <a:r>
            <a:rPr lang="ru-RU" sz="2100" i="1" kern="1200" dirty="0">
              <a:latin typeface="Times New Roman" pitchFamily="18" charset="0"/>
              <a:cs typeface="Times New Roman" pitchFamily="18" charset="0"/>
            </a:rPr>
            <a:t> ДНЗ  і </a:t>
          </a:r>
          <a:r>
            <a:rPr lang="ru-RU" sz="2100" i="1" kern="1200" dirty="0" err="1">
              <a:latin typeface="Times New Roman" pitchFamily="18" charset="0"/>
              <a:cs typeface="Times New Roman" pitchFamily="18" charset="0"/>
            </a:rPr>
            <a:t>обов’язково</a:t>
          </a:r>
          <a:r>
            <a:rPr lang="ru-RU" sz="21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100" i="1" kern="1200" dirty="0" err="1">
              <a:latin typeface="Times New Roman" pitchFamily="18" charset="0"/>
              <a:cs typeface="Times New Roman" pitchFamily="18" charset="0"/>
            </a:rPr>
            <a:t>реєструється</a:t>
          </a:r>
          <a:endParaRPr lang="ru-RU" sz="2100" kern="1200" dirty="0"/>
        </a:p>
      </dsp:txBody>
      <dsp:txXfrm>
        <a:off x="2541514" y="123031"/>
        <a:ext cx="3443177" cy="738188"/>
      </dsp:txXfrm>
    </dsp:sp>
    <dsp:sp modelId="{2DCF1AE9-701A-4299-AB6B-02FBF17AD66E}">
      <dsp:nvSpPr>
        <dsp:cNvPr id="0" name=""/>
        <dsp:cNvSpPr/>
      </dsp:nvSpPr>
      <dsp:spPr>
        <a:xfrm>
          <a:off x="0" y="0"/>
          <a:ext cx="2541514" cy="9842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i="1" kern="1200">
              <a:latin typeface="Monotype Corsiva" pitchFamily="66" charset="0"/>
            </a:rPr>
            <a:t>Заява</a:t>
          </a:r>
          <a:endParaRPr lang="ru-RU" sz="4800" kern="1200">
            <a:latin typeface="Adventure" pitchFamily="2" charset="0"/>
          </a:endParaRPr>
        </a:p>
      </dsp:txBody>
      <dsp:txXfrm>
        <a:off x="48047" y="48047"/>
        <a:ext cx="2445420" cy="8881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C65C-3455-463A-8E19-F34990011D9D}">
      <dsp:nvSpPr>
        <dsp:cNvPr id="0" name=""/>
        <dsp:cNvSpPr/>
      </dsp:nvSpPr>
      <dsp:spPr>
        <a:xfrm>
          <a:off x="2570837" y="0"/>
          <a:ext cx="3856255" cy="16878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i="1" kern="1200">
              <a:latin typeface="Times New Roman" pitchFamily="18" charset="0"/>
              <a:cs typeface="Times New Roman" pitchFamily="18" charset="0"/>
            </a:rPr>
            <a:t>надається дитині з особливими потребами після консультації тільки у присутності батьків, в якому вказана рекомендована форма навчання та розвитку на основі потреб дитини</a:t>
          </a:r>
          <a:endParaRPr lang="ru-RU" sz="1500" kern="1200"/>
        </a:p>
      </dsp:txBody>
      <dsp:txXfrm>
        <a:off x="2570837" y="210979"/>
        <a:ext cx="3223319" cy="1265872"/>
      </dsp:txXfrm>
    </dsp:sp>
    <dsp:sp modelId="{2DCF1AE9-701A-4299-AB6B-02FBF17AD66E}">
      <dsp:nvSpPr>
        <dsp:cNvPr id="0" name=""/>
        <dsp:cNvSpPr/>
      </dsp:nvSpPr>
      <dsp:spPr>
        <a:xfrm>
          <a:off x="0" y="0"/>
          <a:ext cx="2570837" cy="16878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>
              <a:latin typeface="Monotype Corsiva" pitchFamily="66" charset="0"/>
            </a:rPr>
            <a:t>Висновок  </a:t>
          </a:r>
        </a:p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>
              <a:latin typeface="Monotype Corsiva" pitchFamily="66" charset="0"/>
            </a:rPr>
            <a:t>ПМПК</a:t>
          </a:r>
          <a:endParaRPr lang="ru-RU" sz="4200" kern="1200">
            <a:latin typeface="Adventure" pitchFamily="2" charset="0"/>
          </a:endParaRPr>
        </a:p>
      </dsp:txBody>
      <dsp:txXfrm>
        <a:off x="82393" y="82393"/>
        <a:ext cx="2406051" cy="15230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C65C-3455-463A-8E19-F34990011D9D}">
      <dsp:nvSpPr>
        <dsp:cNvPr id="0" name=""/>
        <dsp:cNvSpPr/>
      </dsp:nvSpPr>
      <dsp:spPr>
        <a:xfrm>
          <a:off x="2562205" y="0"/>
          <a:ext cx="3843307" cy="333565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1500" i="1" kern="1200" dirty="0">
              <a:latin typeface="Times New Roman" pitchFamily="18" charset="0"/>
              <a:cs typeface="Times New Roman" pitchFamily="18" charset="0"/>
            </a:rPr>
            <a:t>складається на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основі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висновку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і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рекомендацій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ПМПК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її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розробляє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група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фахівців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навчального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з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обов’язковим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залученням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батьків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. Склад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групи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фахівців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індивідуального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супроводу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дитини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визначається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керівником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дошкільного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закладу і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затверджується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i="1" kern="1200" dirty="0" err="1">
              <a:latin typeface="Times New Roman" pitchFamily="18" charset="0"/>
              <a:cs typeface="Times New Roman" pitchFamily="18" charset="0"/>
            </a:rPr>
            <a:t>відповідним</a:t>
          </a:r>
          <a:r>
            <a:rPr lang="ru-RU" sz="1500" i="1" kern="1200" dirty="0">
              <a:latin typeface="Times New Roman" pitchFamily="18" charset="0"/>
              <a:cs typeface="Times New Roman" pitchFamily="18" charset="0"/>
            </a:rPr>
            <a:t> наказом.</a:t>
          </a:r>
          <a:endParaRPr lang="ru-RU" sz="1500" kern="1200" dirty="0"/>
        </a:p>
      </dsp:txBody>
      <dsp:txXfrm>
        <a:off x="2562205" y="416957"/>
        <a:ext cx="2592436" cy="2501741"/>
      </dsp:txXfrm>
    </dsp:sp>
    <dsp:sp modelId="{2DCF1AE9-701A-4299-AB6B-02FBF17AD66E}">
      <dsp:nvSpPr>
        <dsp:cNvPr id="0" name=""/>
        <dsp:cNvSpPr/>
      </dsp:nvSpPr>
      <dsp:spPr>
        <a:xfrm>
          <a:off x="0" y="0"/>
          <a:ext cx="2562205" cy="3335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1" kern="1200">
              <a:latin typeface="Monotype Corsiva" pitchFamily="66" charset="0"/>
            </a:rPr>
            <a:t>Індивідуальна програма розвитку</a:t>
          </a:r>
          <a:endParaRPr lang="ru-RU" sz="3100" kern="1200">
            <a:latin typeface="Adventure" pitchFamily="2" charset="0"/>
          </a:endParaRPr>
        </a:p>
      </dsp:txBody>
      <dsp:txXfrm>
        <a:off x="125077" y="125077"/>
        <a:ext cx="2312051" cy="3085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F8411-98C7-4E74-BA3A-B24074FCDC3C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92401-AEBC-4986-81FC-9B4744E39D5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10E9A-6F61-4368-A301-36F92F4F5F49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2FEE5-7A67-432B-8BE1-5AAAB8CB29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2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90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z.gov.ua/article/news/jak-dopomogti-ditini-viznachati-j-vislovljuvati-emoci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ECAEF-ADC8-B8E2-9D1F-BEA2C4419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10676" y="-22200"/>
            <a:ext cx="7479352" cy="4992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0F3D4-1068-366F-56FA-E1AFD8025178}"/>
              </a:ext>
            </a:extLst>
          </p:cNvPr>
          <p:cNvSpPr txBox="1"/>
          <p:nvPr/>
        </p:nvSpPr>
        <p:spPr>
          <a:xfrm>
            <a:off x="1714500" y="956498"/>
            <a:ext cx="3429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800" b="1" dirty="0">
                <a:ln w="41275" cmpd="thickThin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Пам'ятка батьків про інклюзію</a:t>
            </a:r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2AF16DF-65BD-9326-F3C4-818A37557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23928"/>
            <a:ext cx="7074914" cy="4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51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68874-E329-69D7-4E32-DAB0B0E6D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8143" y="2413273"/>
            <a:ext cx="6693721" cy="62646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ECAEF-ADC8-B8E2-9D1F-BEA2C4419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2" y="-9748"/>
            <a:ext cx="7776864" cy="2421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0F3D4-1068-366F-56FA-E1AFD8025178}"/>
              </a:ext>
            </a:extLst>
          </p:cNvPr>
          <p:cNvSpPr txBox="1"/>
          <p:nvPr/>
        </p:nvSpPr>
        <p:spPr>
          <a:xfrm>
            <a:off x="987063" y="504381"/>
            <a:ext cx="48838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41275" cmpd="thickThin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Допоможіть дитині висловити емоції: поради для батьків</a:t>
            </a:r>
            <a:endParaRPr lang="uk-UA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52FFE-B3CD-37E2-1CEC-DD7DE9C45E6A}"/>
              </a:ext>
            </a:extLst>
          </p:cNvPr>
          <p:cNvSpPr txBox="1"/>
          <p:nvPr/>
        </p:nvSpPr>
        <p:spPr>
          <a:xfrm>
            <a:off x="764704" y="2427665"/>
            <a:ext cx="5642979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Усі ми переживаємо протягом життя різні почуття: радіємо, злимося, сумуємо. Проте діти не можуть визначити весь спектр емоцій і відреагувати на них. У МОЗ розповіли, як дорослі можуть</a:t>
            </a:r>
            <a:r>
              <a:rPr lang="uk-UA" sz="1400" b="0" i="0" u="none" strike="noStrike" dirty="0">
                <a:solidFill>
                  <a:srgbClr val="0000FF"/>
                </a:solidFill>
                <a:effectLst/>
                <a:latin typeface="Proxima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uk-UA" sz="1400" b="0" i="0" strike="noStrike" dirty="0">
                <a:effectLst/>
                <a:latin typeface="Proxima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допомогти</a:t>
            </a:r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 дитині навчитися розрізняти почуття та керувати ними.</a:t>
            </a:r>
          </a:p>
          <a:p>
            <a:pPr algn="l"/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Інколи дорослим може здаватися, що малюк нічого не розуміє, однак це не так. Визначати емоції й висловлювати їх діти </a:t>
            </a:r>
            <a:r>
              <a:rPr lang="uk-UA" sz="1400" b="0" i="0" u="none" strike="noStrike" dirty="0" err="1">
                <a:solidFill>
                  <a:srgbClr val="141414"/>
                </a:solidFill>
                <a:effectLst/>
                <a:latin typeface="ProximaNova"/>
              </a:rPr>
              <a:t>вчаться</a:t>
            </a:r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, спостерігаючи за батьками, бабусями, дідусями та у взаємодії з ними. Саме тому, завдання дорослих – без агресії й образ навчити малюків взаємодіяти з почуттями.</a:t>
            </a:r>
          </a:p>
          <a:p>
            <a:pPr algn="l"/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Як зазначають фахівці, дитині в розрізненні почуттів можуть допомогти прості дії: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називайте почуття: з часом малюк запам’ятає, які слова виражають ті чи ті емоції, зможе їх ідентифікувати та говорити про них;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обговорюйте почуття й емоції героїв казок і мультфільмів, міркуйте разом про те, що може відчувати хтось інший;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розкажіть і постійно нагадуйте, як краще висловлювати ті чи ті емоції;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запропонуйте розв’язувати різні ситуації разом, а потім обговоріть, чому певні рішення доречні або навпаки;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частіше обнімайте дитину;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створюйте тілесний контакт: якщо ви бачите, що дитина засмучена або пригнічена, найкраще, що ви можете для неї зробити, – це підтримати її обіймами;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хваліть дитину: діти, яких часто хвалять, виростають впевненими в собі; крім того, з часом стане зрозуміло, що висловлювати свої почуття й обговорювати їх з іншими людьми – це нормально.</a:t>
            </a:r>
          </a:p>
          <a:p>
            <a:pPr algn="l"/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Вміння керувати емоціями з дитячих років дозволить сучасним дітям краще долати виклики в дорослому житті, легше </a:t>
            </a:r>
            <a:r>
              <a:rPr lang="uk-UA" sz="1400" b="0" i="0" u="none" strike="noStrike" dirty="0" err="1">
                <a:solidFill>
                  <a:srgbClr val="141414"/>
                </a:solidFill>
                <a:effectLst/>
                <a:latin typeface="ProximaNova"/>
              </a:rPr>
              <a:t>комунікувати</a:t>
            </a:r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 з іншими, проявляти емпатію то дбати про своє психічне здоров’я.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308298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68874-E329-69D7-4E32-DAB0B0E6D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118143" y="2413273"/>
            <a:ext cx="6693721" cy="62646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ECAEF-ADC8-B8E2-9D1F-BEA2C44193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432" y="-9748"/>
            <a:ext cx="7776864" cy="2421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0F3D4-1068-366F-56FA-E1AFD8025178}"/>
              </a:ext>
            </a:extLst>
          </p:cNvPr>
          <p:cNvSpPr txBox="1"/>
          <p:nvPr/>
        </p:nvSpPr>
        <p:spPr>
          <a:xfrm>
            <a:off x="764704" y="504381"/>
            <a:ext cx="52565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n w="41275" cmpd="thickThin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Як підтримати дитину з інтелектуальними порушеннями в кризовій ситуації: поради батькам</a:t>
            </a:r>
            <a:endParaRPr lang="uk-UA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52FFE-B3CD-37E2-1CEC-DD7DE9C45E6A}"/>
              </a:ext>
            </a:extLst>
          </p:cNvPr>
          <p:cNvSpPr txBox="1"/>
          <p:nvPr/>
        </p:nvSpPr>
        <p:spPr>
          <a:xfrm>
            <a:off x="764704" y="2427665"/>
            <a:ext cx="5642979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У період повномасштабної війни діти з інтелектуальними порушеннями потребують особливої підтримки дорослих. Вони можуть незвичайно сприймати та обробляти отриману інформацію, а також мати непередбачувані реакції на події. У таких випадках украй важливо, щоб людина, яка знаходиться поруч, знала, що робити, аби допомогти й запобігти негативним наслідкам.</a:t>
            </a:r>
          </a:p>
          <a:p>
            <a:pPr algn="l"/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Фахівці рекомендують батькам дотримуватися ряду важливих рекомендацій: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попіклуйтеся про </a:t>
            </a: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фізичний комфорт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 дитини: вона не має бути голодною, їй має бути тепло тощо;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залишайтеся поряд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 із дитиною;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поясніть дитині ситуацію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 доступною для неї мовою без деталізації, не приховуйте правду;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складіть і розкажіть дитині план дій 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у випадку кризової ситуації: він може бути у вигляді казки про улюблених персонажів тощо (краще обговорити такі речі заздалегідь);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дотримуйтеся правил інформаційної гігієни та </a:t>
            </a: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не </a:t>
            </a:r>
            <a:r>
              <a:rPr lang="uk-UA" sz="1400" b="1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передавайте</a:t>
            </a: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 дитині неперевірену негативну інформацію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запропонуйте їй найпростіші </a:t>
            </a: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техніки заземлення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: дихальні вправи, релаксаційні техніки, ігри, спрямовані на підвищення концентрації уваги чи її перемикання тощо;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майте під рукою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 </a:t>
            </a: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сенсорну коробку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 з іграшками, цікавими предметами, завданнями тощо;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підтримуйте комунікацію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: </a:t>
            </a:r>
            <a:r>
              <a:rPr lang="uk-UA" sz="1400" b="0" i="0" u="none" strike="noStrike" dirty="0" err="1">
                <a:solidFill>
                  <a:srgbClr val="010101"/>
                </a:solidFill>
                <a:effectLst/>
                <a:latin typeface="ProximaNova"/>
              </a:rPr>
              <a:t>ставте</a:t>
            </a:r>
            <a:r>
              <a:rPr lang="uk-UA" sz="1400" b="0" i="0" u="none" strike="noStrike" dirty="0">
                <a:solidFill>
                  <a:srgbClr val="010101"/>
                </a:solidFill>
                <a:effectLst/>
                <a:latin typeface="ProximaNova"/>
              </a:rPr>
              <a:t> запитання та відповідайте самі, підтримуйте тактильний і зоровий контакт з дитиною, обіймайте її.</a:t>
            </a:r>
          </a:p>
          <a:p>
            <a:pPr algn="l"/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Пам’ятайте, </a:t>
            </a:r>
            <a:r>
              <a:rPr lang="uk-UA" sz="1400" b="1" i="0" u="none" strike="noStrike" dirty="0">
                <a:solidFill>
                  <a:srgbClr val="010101"/>
                </a:solidFill>
                <a:effectLst/>
                <a:latin typeface="ProximaNova"/>
              </a:rPr>
              <a:t>ви маєте бути прикладом для дитини</a:t>
            </a:r>
            <a:r>
              <a:rPr lang="uk-UA" sz="1400" b="0" i="0" u="none" strike="noStrike" dirty="0">
                <a:solidFill>
                  <a:srgbClr val="141414"/>
                </a:solidFill>
                <a:effectLst/>
                <a:latin typeface="ProximaNova"/>
              </a:rPr>
              <a:t>, тож намагайтеся зберігати спокій у кризових ситуаціях. Тільки в такому випадку ви зможете надати якісну психологічну підтримку та допомогти дитині подолати ситуацію без великої загрози для її психологічного стану.</a:t>
            </a:r>
          </a:p>
          <a:p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11551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ECAEF-ADC8-B8E2-9D1F-BEA2C4419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838" y="2411760"/>
            <a:ext cx="5864324" cy="3914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0F3D4-1068-366F-56FA-E1AFD8025178}"/>
              </a:ext>
            </a:extLst>
          </p:cNvPr>
          <p:cNvSpPr txBox="1"/>
          <p:nvPr/>
        </p:nvSpPr>
        <p:spPr>
          <a:xfrm>
            <a:off x="1193386" y="3452206"/>
            <a:ext cx="43988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 w="41275" cmpd="thickThin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На що мають права батьки дітей з ООП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E0D4A-8AE2-1FE1-48A8-FBA4F9B30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399" y="5225239"/>
            <a:ext cx="2954433" cy="31371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E96BB4-7511-42CB-662A-0EE319031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829" y="5169629"/>
            <a:ext cx="2954433" cy="31371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590103-3460-BDAE-5275-184D9737C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672" y="431235"/>
            <a:ext cx="2954433" cy="31371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3762EF7-4E98-04E3-4A38-B138E836C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66" y="495294"/>
            <a:ext cx="2954433" cy="31371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F08994-479E-6984-47FB-B166D3474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83" y="-94414"/>
            <a:ext cx="2954433" cy="31371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583B5-B58B-F14D-948A-09A0F3948CFA}"/>
              </a:ext>
            </a:extLst>
          </p:cNvPr>
          <p:cNvSpPr txBox="1"/>
          <p:nvPr/>
        </p:nvSpPr>
        <p:spPr>
          <a:xfrm>
            <a:off x="605343" y="1381772"/>
            <a:ext cx="129708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Обирати форму навчання для своєї дитини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EF2FB-ED98-6F5B-4CE2-52703702A4DD}"/>
              </a:ext>
            </a:extLst>
          </p:cNvPr>
          <p:cNvSpPr txBox="1"/>
          <p:nvPr/>
        </p:nvSpPr>
        <p:spPr>
          <a:xfrm>
            <a:off x="2726202" y="929724"/>
            <a:ext cx="1405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Віддавати дитину у садочок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198DE8-275C-A7D0-3E2C-939B6E73A380}"/>
              </a:ext>
            </a:extLst>
          </p:cNvPr>
          <p:cNvSpPr txBox="1"/>
          <p:nvPr/>
        </p:nvSpPr>
        <p:spPr>
          <a:xfrm>
            <a:off x="4955568" y="1443632"/>
            <a:ext cx="12970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Лишити дитину у дитсадку до 7-8 років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8EADB3-C994-07A1-E215-8C5BDF191CEB}"/>
              </a:ext>
            </a:extLst>
          </p:cNvPr>
          <p:cNvSpPr txBox="1"/>
          <p:nvPr/>
        </p:nvSpPr>
        <p:spPr>
          <a:xfrm>
            <a:off x="559762" y="6175247"/>
            <a:ext cx="148745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Долучатися </a:t>
            </a:r>
          </a:p>
          <a:p>
            <a:pPr algn="ctr"/>
            <a:r>
              <a:rPr lang="uk-UA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до формування ІПР</a:t>
            </a:r>
          </a:p>
          <a:p>
            <a:pPr algn="ctr"/>
            <a:r>
              <a:rPr lang="uk-UA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(засвідчується підписом</a:t>
            </a:r>
            <a:r>
              <a:rPr lang="uk-UA" sz="1400" b="1" dirty="0">
                <a:solidFill>
                  <a:schemeClr val="bg1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E6850B-2217-4D53-AC52-337B007ECBE2}"/>
              </a:ext>
            </a:extLst>
          </p:cNvPr>
          <p:cNvSpPr txBox="1"/>
          <p:nvPr/>
        </p:nvSpPr>
        <p:spPr>
          <a:xfrm>
            <a:off x="4765941" y="6135559"/>
            <a:ext cx="15202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solidFill>
                  <a:schemeClr val="bg1"/>
                </a:solidFill>
                <a:latin typeface="Comic Sans MS" panose="030F0702030302020204" pitchFamily="66" charset="0"/>
              </a:rPr>
              <a:t>Погоджувати закупівлю корекційних засобів за кошти інклюзивної субвенції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78AEEC-F48B-02ED-9920-2059F2B55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2431" y="6135559"/>
            <a:ext cx="2833054" cy="28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8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ECAEF-ADC8-B8E2-9D1F-BEA2C4419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664" y="1941432"/>
            <a:ext cx="5864324" cy="34946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0F3D4-1068-366F-56FA-E1AFD8025178}"/>
              </a:ext>
            </a:extLst>
          </p:cNvPr>
          <p:cNvSpPr txBox="1"/>
          <p:nvPr/>
        </p:nvSpPr>
        <p:spPr>
          <a:xfrm>
            <a:off x="1137416" y="2500004"/>
            <a:ext cx="43988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41275" cmpd="thickThin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Подання документів на інклюзивне навчання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85CBBD-B5FF-0330-0600-C1EA0529A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32471" y="-24175"/>
            <a:ext cx="4058987" cy="2709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5828A6-1B7B-A1C5-FFDD-33BA33180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82348" y="-26726"/>
            <a:ext cx="4042059" cy="26981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8EADB3-C994-07A1-E215-8C5BDF191CEB}"/>
              </a:ext>
            </a:extLst>
          </p:cNvPr>
          <p:cNvSpPr txBox="1"/>
          <p:nvPr/>
        </p:nvSpPr>
        <p:spPr>
          <a:xfrm>
            <a:off x="522270" y="718877"/>
            <a:ext cx="2442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Визначити чи справді</a:t>
            </a:r>
          </a:p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 дитина має особливі освітні потреби. Не всі діти з інвалідністю потребують додаткової підтримки в освіті, водночас діти можуть не мати інвалідності, але мати ООП</a:t>
            </a:r>
            <a:endParaRPr lang="uk-UA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4DA2DD-E8BA-76C6-A603-8E72C40D4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1767" y="4808328"/>
            <a:ext cx="4051449" cy="2716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193344-4C89-F366-CBAC-F5A8E34C6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7619" y="6613273"/>
            <a:ext cx="4042059" cy="269813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A3BCA7-3AC2-24A3-789A-1CFDC23B75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3042" y="6605557"/>
            <a:ext cx="4058987" cy="27094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A0B97A-F4EE-2F93-7F7A-CED50694CC02}"/>
              </a:ext>
            </a:extLst>
          </p:cNvPr>
          <p:cNvSpPr txBox="1"/>
          <p:nvPr/>
        </p:nvSpPr>
        <p:spPr>
          <a:xfrm>
            <a:off x="3860293" y="702775"/>
            <a:ext cx="2442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Батькам до початку навчання (бажано за рік) звернутися до </a:t>
            </a:r>
            <a:r>
              <a:rPr lang="uk-UA" sz="1200" b="1" dirty="0" err="1">
                <a:latin typeface="Comic Sans MS" panose="030F0702030302020204" pitchFamily="66" charset="0"/>
              </a:rPr>
              <a:t>Інклюзивно</a:t>
            </a:r>
            <a:r>
              <a:rPr lang="uk-UA" sz="1200" b="1" dirty="0">
                <a:latin typeface="Comic Sans MS" panose="030F0702030302020204" pitchFamily="66" charset="0"/>
              </a:rPr>
              <a:t>-ресурсного центру або до Психолого-медико-педагогічної консультації для визначення особливих освітніх потреб дитини</a:t>
            </a:r>
            <a:endParaRPr lang="uk-UA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92BC80-4DA4-8D1B-DB34-72B8D97BB1B2}"/>
              </a:ext>
            </a:extLst>
          </p:cNvPr>
          <p:cNvSpPr txBox="1"/>
          <p:nvPr/>
        </p:nvSpPr>
        <p:spPr>
          <a:xfrm>
            <a:off x="2109664" y="5530729"/>
            <a:ext cx="2445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В </a:t>
            </a:r>
            <a:r>
              <a:rPr lang="uk-UA" sz="1200" b="1" dirty="0" err="1">
                <a:latin typeface="Comic Sans MS" panose="030F0702030302020204" pitchFamily="66" charset="0"/>
              </a:rPr>
              <a:t>Інклюзивно</a:t>
            </a:r>
            <a:r>
              <a:rPr lang="uk-UA" sz="1200" b="1" dirty="0">
                <a:latin typeface="Comic Sans MS" panose="030F0702030302020204" pitchFamily="66" charset="0"/>
              </a:rPr>
              <a:t>-ресурсному центрі або Психолого-медико-педагогічної консультації отримати два примірника « Висновку про комплексну оцінку ООП»</a:t>
            </a:r>
            <a:endParaRPr lang="ru-RU" sz="1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4EA531-A366-8708-74E1-BB64003D2865}"/>
              </a:ext>
            </a:extLst>
          </p:cNvPr>
          <p:cNvSpPr txBox="1"/>
          <p:nvPr/>
        </p:nvSpPr>
        <p:spPr>
          <a:xfrm>
            <a:off x="518964" y="7072888"/>
            <a:ext cx="24457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Зареєструвати заяву та отримати копію на ім’я керівника дошкільного закладу не пізніше ніж за 6 місяців до початку навчання ( щоб вистачило часу підготувати інклюзію та закласти кошти на її підтримку у наступному календарному році.</a:t>
            </a:r>
            <a:endParaRPr lang="ru-RU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20AA7-07F9-7051-C925-460AAC490F42}"/>
              </a:ext>
            </a:extLst>
          </p:cNvPr>
          <p:cNvSpPr txBox="1"/>
          <p:nvPr/>
        </p:nvSpPr>
        <p:spPr>
          <a:xfrm>
            <a:off x="3957944" y="7360110"/>
            <a:ext cx="2445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200" b="1" dirty="0">
                <a:latin typeface="Comic Sans MS" panose="030F0702030302020204" pitchFamily="66" charset="0"/>
              </a:rPr>
              <a:t>До заяви додати копію висновку. У заяві вказати: форму здобуття освіти, потребу в підтримці, інші важливі для навчання обставини</a:t>
            </a:r>
            <a:endParaRPr lang="ru-RU" sz="12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A0C7188-593F-6ABD-D80F-2B7621F61C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51135">
            <a:off x="4292287" y="2487575"/>
            <a:ext cx="2740160" cy="3963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190DECD-667D-81EB-D86E-AB71E64FC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30495" flipH="1">
            <a:off x="-310743" y="2432457"/>
            <a:ext cx="2896319" cy="39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5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ECAEF-ADC8-B8E2-9D1F-BEA2C4419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650" y="3073412"/>
            <a:ext cx="6225072" cy="26152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0F3D4-1068-366F-56FA-E1AFD8025178}"/>
              </a:ext>
            </a:extLst>
          </p:cNvPr>
          <p:cNvSpPr txBox="1"/>
          <p:nvPr/>
        </p:nvSpPr>
        <p:spPr>
          <a:xfrm>
            <a:off x="1233553" y="3620420"/>
            <a:ext cx="43988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 w="41275" cmpd="thickThin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Захист прав дитини з ООП </a:t>
            </a:r>
            <a:endParaRPr lang="ru-RU" sz="20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85CBBD-B5FF-0330-0600-C1EA0529A5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4606" y="867461"/>
            <a:ext cx="4058987" cy="27094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5828A6-1B7B-A1C5-FFDD-33BA33180F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6541" y="878761"/>
            <a:ext cx="4042059" cy="26981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8EADB3-C994-07A1-E215-8C5BDF191CEB}"/>
              </a:ext>
            </a:extLst>
          </p:cNvPr>
          <p:cNvSpPr txBox="1"/>
          <p:nvPr/>
        </p:nvSpPr>
        <p:spPr>
          <a:xfrm>
            <a:off x="494069" y="1419071"/>
            <a:ext cx="24424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Comic Sans MS" panose="030F0702030302020204" pitchFamily="66" charset="0"/>
              </a:rPr>
              <a:t>Письмова заява в управління освіти про сприяння в реалізації права на освіту або скарга з вимогою про захист законних інтересів дитини.</a:t>
            </a:r>
            <a:endParaRPr lang="uk-UA" sz="1600" b="1" dirty="0">
              <a:latin typeface="Comic Sans MS" panose="030F0702030302020204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4DA2DD-E8BA-76C6-A603-8E72C40D48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941" y="118644"/>
            <a:ext cx="6042117" cy="10905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5193344-4C89-F366-CBAC-F5A8E34C6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156" y="6514008"/>
            <a:ext cx="4042059" cy="26981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A0B97A-F4EE-2F93-7F7A-CED50694CC02}"/>
              </a:ext>
            </a:extLst>
          </p:cNvPr>
          <p:cNvSpPr txBox="1"/>
          <p:nvPr/>
        </p:nvSpPr>
        <p:spPr>
          <a:xfrm>
            <a:off x="3705216" y="1604174"/>
            <a:ext cx="24424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Comic Sans MS" panose="030F0702030302020204" pitchFamily="66" charset="0"/>
              </a:rPr>
              <a:t>Управляння </a:t>
            </a:r>
            <a:r>
              <a:rPr lang="uk-UA" sz="1400" b="1" dirty="0" err="1">
                <a:latin typeface="Comic Sans MS" panose="030F0702030302020204" pitchFamily="66" charset="0"/>
              </a:rPr>
              <a:t>зобов</a:t>
            </a:r>
            <a:r>
              <a:rPr lang="en-US" sz="1400" b="1" dirty="0">
                <a:latin typeface="Comic Sans MS" panose="030F0702030302020204" pitchFamily="66" charset="0"/>
              </a:rPr>
              <a:t>’</a:t>
            </a:r>
            <a:r>
              <a:rPr lang="uk-UA" sz="1400" b="1" dirty="0" err="1">
                <a:latin typeface="Comic Sans MS" panose="030F0702030302020204" pitchFamily="66" charset="0"/>
              </a:rPr>
              <a:t>язане</a:t>
            </a:r>
            <a:r>
              <a:rPr lang="uk-UA" sz="1400" b="1" dirty="0">
                <a:latin typeface="Comic Sans MS" panose="030F0702030302020204" pitchFamily="66" charset="0"/>
              </a:rPr>
              <a:t> письмово повідомити про результати перевірки та ухвалити рішення протягом 30 днів</a:t>
            </a:r>
            <a:endParaRPr lang="uk-UA" sz="1600" b="1" dirty="0"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020AA7-07F9-7051-C925-460AAC490F42}"/>
              </a:ext>
            </a:extLst>
          </p:cNvPr>
          <p:cNvSpPr txBox="1"/>
          <p:nvPr/>
        </p:nvSpPr>
        <p:spPr>
          <a:xfrm>
            <a:off x="2206110" y="7203816"/>
            <a:ext cx="24457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latin typeface="Comic Sans MS" panose="030F0702030302020204" pitchFamily="66" charset="0"/>
              </a:rPr>
              <a:t>Управління освіти створює такі умови або рекомендує батькам інший найближчий дошкільний заклад</a:t>
            </a:r>
            <a:endParaRPr lang="ru-RU" sz="1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A1B0EE-3C77-4377-0CB5-3374E930E6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326" y="5567104"/>
            <a:ext cx="5371720" cy="10905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BBCBD-E281-C217-0792-80720E21DB2B}"/>
              </a:ext>
            </a:extLst>
          </p:cNvPr>
          <p:cNvSpPr txBox="1"/>
          <p:nvPr/>
        </p:nvSpPr>
        <p:spPr>
          <a:xfrm>
            <a:off x="1496761" y="5819213"/>
            <a:ext cx="3752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n w="41275" cmpd="thickThin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Якщо у дошкільному закладі не створено умов для інклюзії</a:t>
            </a:r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D2010-D622-D193-6F65-DCE08243C9A3}"/>
              </a:ext>
            </a:extLst>
          </p:cNvPr>
          <p:cNvSpPr txBox="1"/>
          <p:nvPr/>
        </p:nvSpPr>
        <p:spPr>
          <a:xfrm>
            <a:off x="1628641" y="351592"/>
            <a:ext cx="37528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n w="41275" cmpd="thickThin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Якщо заяву у дошкільному закладі не реєструють</a:t>
            </a:r>
            <a:endParaRPr lang="ru-RU" sz="2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C0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91681A-B9A9-5866-EC4E-26BECFAC55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7495" y="5183820"/>
            <a:ext cx="2740160" cy="383752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2EC7E12-B99F-0591-8DA5-A12468A9AB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2784" y="5231016"/>
            <a:ext cx="2582694" cy="38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ECAEF-ADC8-B8E2-9D1F-BEA2C4419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285" y="1115616"/>
            <a:ext cx="6283428" cy="37444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0F3D4-1068-366F-56FA-E1AFD8025178}"/>
              </a:ext>
            </a:extLst>
          </p:cNvPr>
          <p:cNvSpPr txBox="1"/>
          <p:nvPr/>
        </p:nvSpPr>
        <p:spPr>
          <a:xfrm>
            <a:off x="1229591" y="1619672"/>
            <a:ext cx="43988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41275" cmpd="thickThin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ДОРОЖНЯ КАРТКА БАТЬКАМ ПРО ІНКЛЮЗІЮ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40C76E4-597C-6ED4-E5CE-85190B60D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36" y="4731744"/>
            <a:ext cx="6180626" cy="382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2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4B3F47A-B82E-EBAD-4CB9-455AC5010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351706"/>
              </p:ext>
            </p:extLst>
          </p:nvPr>
        </p:nvGraphicFramePr>
        <p:xfrm>
          <a:off x="233045" y="323528"/>
          <a:ext cx="6364307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2C2EF92-2514-90C7-45EA-314AEE8E9A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3234781"/>
              </p:ext>
            </p:extLst>
          </p:nvPr>
        </p:nvGraphicFramePr>
        <p:xfrm>
          <a:off x="233045" y="3310743"/>
          <a:ext cx="6364307" cy="268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5EF55CAA-FBFC-2CE0-7A3D-E5D2C8A61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7135517"/>
              </p:ext>
            </p:extLst>
          </p:nvPr>
        </p:nvGraphicFramePr>
        <p:xfrm>
          <a:off x="188585" y="6137597"/>
          <a:ext cx="6408767" cy="268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067747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4350350-4395-F37E-DCB4-FCF920A2F5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931757"/>
              </p:ext>
            </p:extLst>
          </p:nvPr>
        </p:nvGraphicFramePr>
        <p:xfrm>
          <a:off x="243567" y="251520"/>
          <a:ext cx="6353785" cy="567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55672A6-C855-BD7B-4691-8121CDC20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5422743"/>
              </p:ext>
            </p:extLst>
          </p:nvPr>
        </p:nvGraphicFramePr>
        <p:xfrm>
          <a:off x="260649" y="6012160"/>
          <a:ext cx="6336704" cy="163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BBB6607-DDB0-3508-18F5-F59B221DB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430893"/>
              </p:ext>
            </p:extLst>
          </p:nvPr>
        </p:nvGraphicFramePr>
        <p:xfrm>
          <a:off x="260647" y="7733565"/>
          <a:ext cx="6353785" cy="98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202923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EC911189-6E7B-3B24-E693-39F1F31D1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201380"/>
              </p:ext>
            </p:extLst>
          </p:nvPr>
        </p:nvGraphicFramePr>
        <p:xfrm>
          <a:off x="250403" y="683568"/>
          <a:ext cx="6427093" cy="1687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F55721FA-3EED-E814-AEBE-2654972E6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4618412"/>
              </p:ext>
            </p:extLst>
          </p:nvPr>
        </p:nvGraphicFramePr>
        <p:xfrm>
          <a:off x="226243" y="2422198"/>
          <a:ext cx="6405513" cy="333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333BED-18C0-C9F3-948D-CBCCF0E7B5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776" y="5436096"/>
            <a:ext cx="4032448" cy="35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BFECAEF-ADC8-B8E2-9D1F-BEA2C4419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110" y="-9748"/>
            <a:ext cx="6283428" cy="32135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10F3D4-1068-366F-56FA-E1AFD8025178}"/>
              </a:ext>
            </a:extLst>
          </p:cNvPr>
          <p:cNvSpPr txBox="1"/>
          <p:nvPr/>
        </p:nvSpPr>
        <p:spPr>
          <a:xfrm>
            <a:off x="1054696" y="551201"/>
            <a:ext cx="439881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n w="41275" cmpd="thickThin">
                  <a:solidFill>
                    <a:srgbClr val="00206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ПОРАДИ БАТЬКАМ НА КОЖЕН ДЕНЬ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68874-E329-69D7-4E32-DAB0B0E6D5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611522" y="3141008"/>
            <a:ext cx="5634963" cy="57606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A52FFE-B3CD-37E2-1CEC-DD7DE9C45E6A}"/>
              </a:ext>
            </a:extLst>
          </p:cNvPr>
          <p:cNvSpPr txBox="1"/>
          <p:nvPr/>
        </p:nvSpPr>
        <p:spPr>
          <a:xfrm>
            <a:off x="1045320" y="3478686"/>
            <a:ext cx="534861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b="1" dirty="0"/>
              <a:t>1.Будьте для дитини гідним прикладом.</a:t>
            </a:r>
          </a:p>
          <a:p>
            <a:r>
              <a:rPr lang="uk-UA" sz="1600" b="1" dirty="0"/>
              <a:t>2.Свідомо та цілеспрямовано вибудовуйте свої взаємовідносини з дитиною.</a:t>
            </a:r>
          </a:p>
          <a:p>
            <a:r>
              <a:rPr lang="uk-UA" sz="1600" b="1" dirty="0"/>
              <a:t>3.Частіше посміхайтеся, спілкуючись з дитиною.</a:t>
            </a:r>
          </a:p>
          <a:p>
            <a:r>
              <a:rPr lang="uk-UA" sz="1600" b="1" dirty="0"/>
              <a:t>4.Умійте вислухати свою дитину.</a:t>
            </a:r>
          </a:p>
          <a:p>
            <a:r>
              <a:rPr lang="uk-UA" sz="1600" b="1" dirty="0"/>
              <a:t>5.Будьте тактовні.</a:t>
            </a:r>
          </a:p>
          <a:p>
            <a:r>
              <a:rPr lang="uk-UA" sz="1600" b="1" dirty="0"/>
              <a:t>6.Частіше обіймайте дитину, не шкодуйте для неї лагідних і ніжних слів.</a:t>
            </a:r>
          </a:p>
          <a:p>
            <a:r>
              <a:rPr lang="uk-UA" sz="1600" b="1" dirty="0"/>
              <a:t>7.Станьте для дитини другом.</a:t>
            </a:r>
          </a:p>
          <a:p>
            <a:r>
              <a:rPr lang="uk-UA" sz="1600" b="1" dirty="0"/>
              <a:t>8.Оцінюйте вчинок дитини, а не її особистість.</a:t>
            </a:r>
          </a:p>
          <a:p>
            <a:r>
              <a:rPr lang="uk-UA" sz="1600" b="1" dirty="0"/>
              <a:t>9.Ваша прихильність має бути незаперечною, безумовною і стабільною, незалежно від ситуації.</a:t>
            </a:r>
          </a:p>
          <a:p>
            <a:r>
              <a:rPr lang="uk-UA" sz="1600" b="1" dirty="0"/>
              <a:t>10.Не принижуйте дитину образами, недовірою, погрозами.</a:t>
            </a:r>
          </a:p>
          <a:p>
            <a:r>
              <a:rPr lang="uk-UA" sz="1600" b="1" dirty="0"/>
              <a:t>11.Ніколи не відмовляйте дитині у підтримці і допомозі.</a:t>
            </a:r>
          </a:p>
          <a:p>
            <a:r>
              <a:rPr lang="uk-UA" sz="1600" b="1" dirty="0"/>
              <a:t>12. Відмовтеся від звички порівнювати свою дитину з іншими.</a:t>
            </a:r>
          </a:p>
          <a:p>
            <a:r>
              <a:rPr lang="uk-UA" sz="1600" b="1" dirty="0"/>
              <a:t>13.Контролюючи дитину- допомагайте, а не карайте.</a:t>
            </a:r>
          </a:p>
          <a:p>
            <a:r>
              <a:rPr lang="uk-UA" sz="1600" b="1" dirty="0"/>
              <a:t>14.Не вимагайте від дитини здійснення ваших власних мрій.</a:t>
            </a:r>
          </a:p>
          <a:p>
            <a:r>
              <a:rPr lang="uk-UA" sz="1600" b="1" dirty="0"/>
              <a:t>15.Любіть свою дитину і говоріть їй про це</a:t>
            </a:r>
            <a:r>
              <a:rPr lang="uk-UA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571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1427</Words>
  <Application>Microsoft Office PowerPoint</Application>
  <PresentationFormat>Экран (4:3)</PresentationFormat>
  <Paragraphs>93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Adventure</vt:lpstr>
      <vt:lpstr>Arial</vt:lpstr>
      <vt:lpstr>Calibri</vt:lpstr>
      <vt:lpstr>Comic Sans MS</vt:lpstr>
      <vt:lpstr>Monotype Corsiva</vt:lpstr>
      <vt:lpstr>ProximaNova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Корчигина Наталія Іванівна</cp:lastModifiedBy>
  <cp:revision>45</cp:revision>
  <dcterms:created xsi:type="dcterms:W3CDTF">2022-05-10T15:53:00Z</dcterms:created>
  <dcterms:modified xsi:type="dcterms:W3CDTF">2023-09-20T13:18:21Z</dcterms:modified>
</cp:coreProperties>
</file>